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6"/>
  </p:notesMasterIdLst>
  <p:sldIdLst>
    <p:sldId id="1897" r:id="rId5"/>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673"/>
    <a:srgbClr val="B1EDD0"/>
    <a:srgbClr val="E3F9EF"/>
    <a:srgbClr val="7FE1B2"/>
    <a:srgbClr val="01027E"/>
    <a:srgbClr val="F80303"/>
    <a:srgbClr val="DEDEDE"/>
    <a:srgbClr val="FFFFFF"/>
    <a:srgbClr val="F8D22F"/>
    <a:srgbClr val="5CC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9" autoAdjust="0"/>
    <p:restoredTop sz="94343" autoAdjust="0"/>
  </p:normalViewPr>
  <p:slideViewPr>
    <p:cSldViewPr snapToGrid="0">
      <p:cViewPr varScale="1">
        <p:scale>
          <a:sx n="106" d="100"/>
          <a:sy n="106" d="100"/>
        </p:scale>
        <p:origin x="1856" y="184"/>
      </p:cViewPr>
      <p:guideLst/>
    </p:cSldViewPr>
  </p:slideViewPr>
  <p:outlineViewPr>
    <p:cViewPr>
      <p:scale>
        <a:sx n="33" d="100"/>
        <a:sy n="33" d="100"/>
      </p:scale>
      <p:origin x="0" y="-70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2CF44019-D7A7-437B-9749-9679B0D70275}" type="datetimeFigureOut">
              <a:rPr lang="en-GB" smtClean="0"/>
              <a:t>30/12/2022</a:t>
            </a:fld>
            <a:endParaRPr lang="en-GB" dirty="0"/>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B4715492-F254-4695-9CA7-2FD32729CFD1}" type="slidenum">
              <a:rPr lang="en-GB" smtClean="0"/>
              <a:t>‹#›</a:t>
            </a:fld>
            <a:endParaRPr lang="en-GB" dirty="0"/>
          </a:p>
        </p:txBody>
      </p:sp>
    </p:spTree>
    <p:extLst>
      <p:ext uri="{BB962C8B-B14F-4D97-AF65-F5344CB8AC3E}">
        <p14:creationId xmlns:p14="http://schemas.microsoft.com/office/powerpoint/2010/main" val="289412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05D8776-DE6E-48FE-AE4B-EAAD2DEACD67}"/>
              </a:ext>
            </a:extLst>
          </p:cNvPr>
          <p:cNvSpPr>
            <a:spLocks noGrp="1"/>
          </p:cNvSpPr>
          <p:nvPr>
            <p:ph type="ctrTitle"/>
          </p:nvPr>
        </p:nvSpPr>
        <p:spPr>
          <a:xfrm>
            <a:off x="1221827" y="2244830"/>
            <a:ext cx="6700347" cy="2437232"/>
          </a:xfrm>
          <a:prstGeom prst="rect">
            <a:avLst/>
          </a:prstGeom>
        </p:spPr>
        <p:txBody>
          <a:bodyPr tIns="45720" bIns="45720" anchor="ctr">
            <a:normAutofit/>
          </a:bodyPr>
          <a:lstStyle>
            <a:lvl1pPr algn="ctr">
              <a:lnSpc>
                <a:spcPct val="83000"/>
              </a:lnSpc>
              <a:defRPr lang="en-US" sz="51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23" name="Subtitle 2">
            <a:extLst>
              <a:ext uri="{FF2B5EF4-FFF2-40B4-BE49-F238E27FC236}">
                <a16:creationId xmlns:a16="http://schemas.microsoft.com/office/drawing/2014/main" id="{FABC9F9E-6EE2-4976-983A-847AEBBF9731}"/>
              </a:ext>
            </a:extLst>
          </p:cNvPr>
          <p:cNvSpPr>
            <a:spLocks noGrp="1"/>
          </p:cNvSpPr>
          <p:nvPr>
            <p:ph type="subTitle" idx="1"/>
          </p:nvPr>
        </p:nvSpPr>
        <p:spPr>
          <a:xfrm>
            <a:off x="1221826" y="4682063"/>
            <a:ext cx="6702635" cy="457201"/>
          </a:xfrm>
          <a:prstGeom prst="rect">
            <a:avLst/>
          </a:prstGeom>
        </p:spPr>
        <p:txBody>
          <a:bodyPr>
            <a:normAutofit/>
          </a:bodyPr>
          <a:lstStyle>
            <a:lvl1pPr marL="0" indent="0" algn="ctr">
              <a:spcBef>
                <a:spcPts val="0"/>
              </a:spcBef>
              <a:buNone/>
              <a:defRPr sz="1350" spc="60" baseline="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Footer Placeholder 2">
            <a:extLst>
              <a:ext uri="{FF2B5EF4-FFF2-40B4-BE49-F238E27FC236}">
                <a16:creationId xmlns:a16="http://schemas.microsoft.com/office/drawing/2014/main" id="{986E5546-79F4-448A-96B5-7F99589B03ED}"/>
              </a:ext>
            </a:extLst>
          </p:cNvPr>
          <p:cNvSpPr>
            <a:spLocks noGrp="1"/>
          </p:cNvSpPr>
          <p:nvPr>
            <p:ph type="ftr" sz="quarter" idx="11"/>
          </p:nvPr>
        </p:nvSpPr>
        <p:spPr>
          <a:xfrm>
            <a:off x="2390775" y="6425739"/>
            <a:ext cx="4362450" cy="365760"/>
          </a:xfrm>
          <a:prstGeom prst="rect">
            <a:avLst/>
          </a:prstGeom>
        </p:spPr>
        <p:txBody>
          <a:bodyPr anchor="ctr"/>
          <a:lstStyle>
            <a:lvl1pPr algn="ctr">
              <a:defRPr sz="800"/>
            </a:lvl1pPr>
          </a:lstStyle>
          <a:p>
            <a:r>
              <a:rPr lang="en-US" dirty="0"/>
              <a:t>(c) Focus Education (UK) Ltd</a:t>
            </a:r>
          </a:p>
        </p:txBody>
      </p:sp>
      <p:sp>
        <p:nvSpPr>
          <p:cNvPr id="25" name="Slide Number Placeholder 3">
            <a:extLst>
              <a:ext uri="{FF2B5EF4-FFF2-40B4-BE49-F238E27FC236}">
                <a16:creationId xmlns:a16="http://schemas.microsoft.com/office/drawing/2014/main" id="{6B982993-9953-4A32-A7EE-BB2E5B111F66}"/>
              </a:ext>
            </a:extLst>
          </p:cNvPr>
          <p:cNvSpPr>
            <a:spLocks noGrp="1"/>
          </p:cNvSpPr>
          <p:nvPr>
            <p:ph type="sldNum" sz="quarter" idx="12"/>
          </p:nvPr>
        </p:nvSpPr>
        <p:spPr>
          <a:xfrm>
            <a:off x="8272203" y="6425739"/>
            <a:ext cx="628650" cy="365760"/>
          </a:xfrm>
          <a:prstGeom prst="rect">
            <a:avLst/>
          </a:prstGeom>
        </p:spPr>
        <p:txBody>
          <a:bodyPr anchor="ctr"/>
          <a:lstStyle>
            <a:lvl1pPr algn="ctr">
              <a:defRPr sz="800"/>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0BC76B7-EA85-4F72-80FA-2CED2096ADF8}"/>
              </a:ext>
            </a:extLst>
          </p:cNvPr>
          <p:cNvSpPr>
            <a:spLocks noGrp="1"/>
          </p:cNvSpPr>
          <p:nvPr>
            <p:ph type="title"/>
          </p:nvPr>
        </p:nvSpPr>
        <p:spPr>
          <a:xfrm>
            <a:off x="800100" y="642594"/>
            <a:ext cx="7543800" cy="1371600"/>
          </a:xfrm>
          <a:prstGeom prst="rect">
            <a:avLst/>
          </a:prstGeom>
        </p:spPr>
        <p:txBody>
          <a:body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33991A4B-6375-4AF1-9329-D73FD045CCBE}"/>
              </a:ext>
            </a:extLst>
          </p:cNvPr>
          <p:cNvSpPr>
            <a:spLocks noGrp="1"/>
          </p:cNvSpPr>
          <p:nvPr>
            <p:ph idx="1"/>
          </p:nvPr>
        </p:nvSpPr>
        <p:spPr>
          <a:xfrm>
            <a:off x="800100" y="2103120"/>
            <a:ext cx="7543800" cy="3849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2">
            <a:extLst>
              <a:ext uri="{FF2B5EF4-FFF2-40B4-BE49-F238E27FC236}">
                <a16:creationId xmlns:a16="http://schemas.microsoft.com/office/drawing/2014/main" id="{8CC8AEFB-D1DB-4615-87DE-52F34609AA1F}"/>
              </a:ext>
            </a:extLst>
          </p:cNvPr>
          <p:cNvSpPr>
            <a:spLocks noGrp="1"/>
          </p:cNvSpPr>
          <p:nvPr>
            <p:ph type="ftr" sz="quarter" idx="11"/>
          </p:nvPr>
        </p:nvSpPr>
        <p:spPr>
          <a:xfrm>
            <a:off x="2390775" y="6425739"/>
            <a:ext cx="4362450" cy="365760"/>
          </a:xfrm>
          <a:prstGeom prst="rect">
            <a:avLst/>
          </a:prstGeom>
        </p:spPr>
        <p:txBody>
          <a:bodyPr anchor="ctr"/>
          <a:lstStyle>
            <a:lvl1pPr algn="ctr">
              <a:defRPr sz="800"/>
            </a:lvl1pPr>
          </a:lstStyle>
          <a:p>
            <a:r>
              <a:rPr lang="en-US" dirty="0"/>
              <a:t>(c) Focus Education (UK) Ltd</a:t>
            </a:r>
          </a:p>
        </p:txBody>
      </p:sp>
      <p:sp>
        <p:nvSpPr>
          <p:cNvPr id="14" name="Slide Number Placeholder 3">
            <a:extLst>
              <a:ext uri="{FF2B5EF4-FFF2-40B4-BE49-F238E27FC236}">
                <a16:creationId xmlns:a16="http://schemas.microsoft.com/office/drawing/2014/main" id="{8FCA8270-2B26-46A2-89B5-45253437F4B1}"/>
              </a:ext>
            </a:extLst>
          </p:cNvPr>
          <p:cNvSpPr>
            <a:spLocks noGrp="1"/>
          </p:cNvSpPr>
          <p:nvPr>
            <p:ph type="sldNum" sz="quarter" idx="12"/>
          </p:nvPr>
        </p:nvSpPr>
        <p:spPr>
          <a:xfrm>
            <a:off x="8272203" y="6425739"/>
            <a:ext cx="628650" cy="365760"/>
          </a:xfrm>
          <a:prstGeom prst="rect">
            <a:avLst/>
          </a:prstGeom>
        </p:spPr>
        <p:txBody>
          <a:bodyPr anchor="ctr"/>
          <a:lstStyle>
            <a:lvl1pPr algn="ctr">
              <a:defRPr sz="800"/>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D30B66F4-CBF1-48EC-BCF2-8B0F375F0B47}"/>
              </a:ext>
            </a:extLst>
          </p:cNvPr>
          <p:cNvSpPr>
            <a:spLocks noGrp="1"/>
          </p:cNvSpPr>
          <p:nvPr>
            <p:ph type="ftr" sz="quarter" idx="11"/>
          </p:nvPr>
        </p:nvSpPr>
        <p:spPr>
          <a:xfrm>
            <a:off x="2390775" y="6425739"/>
            <a:ext cx="4362450" cy="365760"/>
          </a:xfrm>
          <a:prstGeom prst="rect">
            <a:avLst/>
          </a:prstGeom>
        </p:spPr>
        <p:txBody>
          <a:bodyPr anchor="ctr"/>
          <a:lstStyle>
            <a:lvl1pPr algn="ctr">
              <a:defRPr sz="800"/>
            </a:lvl1pPr>
          </a:lstStyle>
          <a:p>
            <a:r>
              <a:rPr lang="en-US" dirty="0"/>
              <a:t>(c) Focus Education (UK) Ltd</a:t>
            </a:r>
          </a:p>
        </p:txBody>
      </p:sp>
      <p:sp>
        <p:nvSpPr>
          <p:cNvPr id="6" name="Slide Number Placeholder 3">
            <a:extLst>
              <a:ext uri="{FF2B5EF4-FFF2-40B4-BE49-F238E27FC236}">
                <a16:creationId xmlns:a16="http://schemas.microsoft.com/office/drawing/2014/main" id="{9BE448ED-05E3-40FB-AE95-253B9F7235FD}"/>
              </a:ext>
            </a:extLst>
          </p:cNvPr>
          <p:cNvSpPr>
            <a:spLocks noGrp="1"/>
          </p:cNvSpPr>
          <p:nvPr>
            <p:ph type="sldNum" sz="quarter" idx="12"/>
          </p:nvPr>
        </p:nvSpPr>
        <p:spPr>
          <a:xfrm>
            <a:off x="8272203" y="6425739"/>
            <a:ext cx="628650" cy="365760"/>
          </a:xfrm>
          <a:prstGeom prst="rect">
            <a:avLst/>
          </a:prstGeom>
        </p:spPr>
        <p:txBody>
          <a:bodyPr anchor="ctr"/>
          <a:lstStyle>
            <a:lvl1pPr algn="ctr">
              <a:defRPr sz="800"/>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6D37F228-3F69-49F3-A6ED-74DD9BC366FA}"/>
              </a:ext>
            </a:extLst>
          </p:cNvPr>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B1AE2103-8188-4FC2-81EC-EB86A957CCE0}"/>
              </a:ext>
            </a:extLst>
          </p:cNvPr>
          <p:cNvSpPr>
            <a:spLocks noGrp="1"/>
          </p:cNvSpPr>
          <p:nvPr>
            <p:ph type="body" idx="1"/>
          </p:nvPr>
        </p:nvSpPr>
        <p:spPr>
          <a:xfrm>
            <a:off x="800100" y="2103120"/>
            <a:ext cx="7543800" cy="38496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2">
            <a:extLst>
              <a:ext uri="{FF2B5EF4-FFF2-40B4-BE49-F238E27FC236}">
                <a16:creationId xmlns:a16="http://schemas.microsoft.com/office/drawing/2014/main" id="{0E209F0F-7807-4D1E-B0FB-65C2B55EC1C0}"/>
              </a:ext>
            </a:extLst>
          </p:cNvPr>
          <p:cNvSpPr>
            <a:spLocks noGrp="1"/>
          </p:cNvSpPr>
          <p:nvPr>
            <p:ph type="ftr" sz="quarter" idx="3"/>
          </p:nvPr>
        </p:nvSpPr>
        <p:spPr>
          <a:xfrm>
            <a:off x="2390775" y="6425739"/>
            <a:ext cx="4362450" cy="365760"/>
          </a:xfrm>
          <a:prstGeom prst="rect">
            <a:avLst/>
          </a:prstGeom>
        </p:spPr>
        <p:txBody>
          <a:bodyPr anchor="ctr"/>
          <a:lstStyle>
            <a:lvl1pPr algn="ctr">
              <a:defRPr sz="800"/>
            </a:lvl1pPr>
          </a:lstStyle>
          <a:p>
            <a:r>
              <a:rPr lang="en-US" dirty="0"/>
              <a:t>(c) Focus Education (UK) Ltd</a:t>
            </a:r>
          </a:p>
        </p:txBody>
      </p:sp>
      <p:sp>
        <p:nvSpPr>
          <p:cNvPr id="13" name="Slide Number Placeholder 3">
            <a:extLst>
              <a:ext uri="{FF2B5EF4-FFF2-40B4-BE49-F238E27FC236}">
                <a16:creationId xmlns:a16="http://schemas.microsoft.com/office/drawing/2014/main" id="{D8068195-09BB-4EFA-A03E-1880DC456DA0}"/>
              </a:ext>
            </a:extLst>
          </p:cNvPr>
          <p:cNvSpPr>
            <a:spLocks noGrp="1"/>
          </p:cNvSpPr>
          <p:nvPr>
            <p:ph type="sldNum" sz="quarter" idx="4"/>
          </p:nvPr>
        </p:nvSpPr>
        <p:spPr>
          <a:xfrm>
            <a:off x="8272203" y="6425739"/>
            <a:ext cx="628650" cy="365760"/>
          </a:xfrm>
          <a:prstGeom prst="rect">
            <a:avLst/>
          </a:prstGeom>
        </p:spPr>
        <p:txBody>
          <a:bodyPr anchor="ctr"/>
          <a:lstStyle>
            <a:lvl1pPr algn="ctr">
              <a:defRPr sz="800"/>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2" r:id="rId3"/>
  </p:sldLayoutIdLst>
  <p:hf hdr="0" dt="0"/>
  <p:txStyles>
    <p:title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75"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D082A5-F574-47F1-8D0A-B4979C350DC8}"/>
              </a:ext>
            </a:extLst>
          </p:cNvPr>
          <p:cNvSpPr>
            <a:spLocks noGrp="1"/>
          </p:cNvSpPr>
          <p:nvPr>
            <p:ph type="ftr" sz="quarter" idx="11"/>
          </p:nvPr>
        </p:nvSpPr>
        <p:spPr/>
        <p:txBody>
          <a:bodyPr/>
          <a:lstStyle/>
          <a:p>
            <a:r>
              <a:rPr lang="en-US" dirty="0"/>
              <a:t>(c) Focus Education (UK) Ltd</a:t>
            </a:r>
          </a:p>
        </p:txBody>
      </p:sp>
      <p:sp>
        <p:nvSpPr>
          <p:cNvPr id="3" name="Slide Number Placeholder 2">
            <a:extLst>
              <a:ext uri="{FF2B5EF4-FFF2-40B4-BE49-F238E27FC236}">
                <a16:creationId xmlns:a16="http://schemas.microsoft.com/office/drawing/2014/main" id="{25E505CE-97A4-4BA2-8232-4A89D80E695F}"/>
              </a:ext>
            </a:extLst>
          </p:cNvPr>
          <p:cNvSpPr>
            <a:spLocks noGrp="1"/>
          </p:cNvSpPr>
          <p:nvPr>
            <p:ph type="sldNum" sz="quarter" idx="12"/>
          </p:nvPr>
        </p:nvSpPr>
        <p:spPr/>
        <p:txBody>
          <a:bodyPr/>
          <a:lstStyle/>
          <a:p>
            <a:fld id="{34B7E4EF-A1BD-40F4-AB7B-04F084DD991D}" type="slidenum">
              <a:rPr lang="en-US" smtClean="0"/>
              <a:pPr/>
              <a:t>1</a:t>
            </a:fld>
            <a:endParaRPr lang="en-US" dirty="0"/>
          </a:p>
        </p:txBody>
      </p:sp>
      <p:sp>
        <p:nvSpPr>
          <p:cNvPr id="5" name="Title 1">
            <a:extLst>
              <a:ext uri="{FF2B5EF4-FFF2-40B4-BE49-F238E27FC236}">
                <a16:creationId xmlns:a16="http://schemas.microsoft.com/office/drawing/2014/main" id="{65191080-765F-4D91-9976-B0A8793F5466}"/>
              </a:ext>
            </a:extLst>
          </p:cNvPr>
          <p:cNvSpPr txBox="1">
            <a:spLocks noChangeArrowheads="1"/>
          </p:cNvSpPr>
          <p:nvPr/>
        </p:nvSpPr>
        <p:spPr>
          <a:xfrm>
            <a:off x="628650" y="79201"/>
            <a:ext cx="7886700" cy="492125"/>
          </a:xfrm>
          <a:prstGeom prst="rect">
            <a:avLst/>
          </a:prstGeom>
          <a:noFill/>
          <a:ln>
            <a:noFill/>
          </a:ln>
        </p:spPr>
        <p:txBody>
          <a:bodyPr vert="horz" lIns="91440" tIns="45720" rIns="91440" bIns="45720" rtlCol="0" anchor="ctr" anchorCtr="1">
            <a:normAutofit fontScale="97500" lnSpcReduction="100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j-lt"/>
                <a:ea typeface="+mn-ea"/>
                <a:cs typeface="+mn-cs"/>
              </a:defRPr>
            </a:lvl1pPr>
          </a:lstStyle>
          <a:p>
            <a:pPr algn="ctr"/>
            <a:r>
              <a:rPr lang="en-GB" altLang="en-US" sz="3200" b="1" dirty="0">
                <a:solidFill>
                  <a:srgbClr val="2BB673"/>
                </a:solidFill>
                <a:latin typeface="Century Gothic" panose="020B0502020202020204" pitchFamily="34" charset="0"/>
              </a:rPr>
              <a:t>London Key Stage 1 Knowledge Mat</a:t>
            </a:r>
          </a:p>
        </p:txBody>
      </p:sp>
      <p:graphicFrame>
        <p:nvGraphicFramePr>
          <p:cNvPr id="6" name="Content Placeholder 3">
            <a:extLst>
              <a:ext uri="{FF2B5EF4-FFF2-40B4-BE49-F238E27FC236}">
                <a16:creationId xmlns:a16="http://schemas.microsoft.com/office/drawing/2014/main" id="{A9249B65-44A6-4CDD-B87E-C991CEBE7468}"/>
              </a:ext>
            </a:extLst>
          </p:cNvPr>
          <p:cNvGraphicFramePr>
            <a:graphicFrameLocks/>
          </p:cNvGraphicFramePr>
          <p:nvPr>
            <p:extLst>
              <p:ext uri="{D42A27DB-BD31-4B8C-83A1-F6EECF244321}">
                <p14:modId xmlns:p14="http://schemas.microsoft.com/office/powerpoint/2010/main" val="1859621728"/>
              </p:ext>
            </p:extLst>
          </p:nvPr>
        </p:nvGraphicFramePr>
        <p:xfrm>
          <a:off x="4734301" y="571326"/>
          <a:ext cx="2446279" cy="4396812"/>
        </p:xfrm>
        <a:graphic>
          <a:graphicData uri="http://schemas.openxmlformats.org/drawingml/2006/table">
            <a:tbl>
              <a:tblPr firstRow="1" bandRow="1">
                <a:effectLst/>
                <a:tableStyleId>{5C22544A-7EE6-4342-B048-85BDC9FD1C3A}</a:tableStyleId>
              </a:tblPr>
              <a:tblGrid>
                <a:gridCol w="2446279">
                  <a:extLst>
                    <a:ext uri="{9D8B030D-6E8A-4147-A177-3AD203B41FA5}">
                      <a16:colId xmlns:a16="http://schemas.microsoft.com/office/drawing/2014/main" val="2628771195"/>
                    </a:ext>
                  </a:extLst>
                </a:gridCol>
              </a:tblGrid>
              <a:tr h="370221">
                <a:tc>
                  <a:txBody>
                    <a:bodyPr/>
                    <a:lstStyle/>
                    <a:p>
                      <a:pPr algn="ctr"/>
                      <a:r>
                        <a:rPr lang="en-US" sz="1400" dirty="0"/>
                        <a:t>Sticky Knowledge about London</a:t>
                      </a:r>
                      <a:endParaRPr lang="en-GB" sz="14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BB673"/>
                    </a:solidFill>
                  </a:tcPr>
                </a:tc>
                <a:extLst>
                  <a:ext uri="{0D108BD9-81ED-4DB2-BD59-A6C34878D82A}">
                    <a16:rowId xmlns:a16="http://schemas.microsoft.com/office/drawing/2014/main" val="4195188173"/>
                  </a:ext>
                </a:extLst>
              </a:tr>
              <a:tr h="147951">
                <a:tc>
                  <a:txBody>
                    <a:bodyPr/>
                    <a:lstStyle/>
                    <a:p>
                      <a:r>
                        <a:rPr lang="en-US" sz="950" dirty="0"/>
                        <a:t>The Romans first settled in London 2000 year ago when it was called Londinium. </a:t>
                      </a:r>
                      <a:endParaRPr lang="en-GB" sz="950" dirty="0"/>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7905311"/>
                  </a:ext>
                </a:extLst>
              </a:tr>
              <a:tr h="472446">
                <a:tc>
                  <a:txBody>
                    <a:bodyPr/>
                    <a:lstStyle/>
                    <a:p>
                      <a:pPr lvl="0"/>
                      <a:r>
                        <a:rPr lang="en-US" sz="950" b="0" dirty="0">
                          <a:solidFill>
                            <a:schemeClr val="tx1"/>
                          </a:solidFill>
                          <a:latin typeface="Century Gothic" panose="020B0502020202020204" pitchFamily="34" charset="0"/>
                        </a:rPr>
                        <a:t>Since 1947, Norway has given London a Christmas tree as a sign of gratitude for the British help during the second world war.</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967542"/>
                  </a:ext>
                </a:extLst>
              </a:tr>
              <a:tr h="0">
                <a:tc>
                  <a:txBody>
                    <a:bodyPr/>
                    <a:lstStyle/>
                    <a:p>
                      <a:pPr lvl="0"/>
                      <a:r>
                        <a:rPr lang="en-US" sz="950" b="0" dirty="0">
                          <a:solidFill>
                            <a:schemeClr val="tx1"/>
                          </a:solidFill>
                          <a:latin typeface="Century Gothic" panose="020B0502020202020204" pitchFamily="34" charset="0"/>
                        </a:rPr>
                        <a:t>London is the capital and largest city of England and the United Kingdom. 8.9 million people live in London. </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775521"/>
                  </a:ext>
                </a:extLst>
              </a:tr>
              <a:tr h="0">
                <a:tc>
                  <a:txBody>
                    <a:bodyPr/>
                    <a:lstStyle/>
                    <a:p>
                      <a:pPr lvl="0"/>
                      <a:r>
                        <a:rPr lang="en-US" sz="950" b="0" dirty="0">
                          <a:solidFill>
                            <a:schemeClr val="tx1"/>
                          </a:solidFill>
                          <a:latin typeface="Century Gothic" panose="020B0502020202020204" pitchFamily="34" charset="0"/>
                        </a:rPr>
                        <a:t>For a long time, London was a small city. All its people lived inside the walls that were built by the Romans. This area is still called the City of London.</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131330"/>
                  </a:ext>
                </a:extLst>
              </a:tr>
              <a:tr h="494843">
                <a:tc>
                  <a:txBody>
                    <a:bodyPr/>
                    <a:lstStyle/>
                    <a:p>
                      <a:r>
                        <a:rPr lang="en-US" sz="950" dirty="0"/>
                        <a:t>There were many villages around the city. Gradually, more people came to live there. Then, step by step, the villages joined together into one huge city.</a:t>
                      </a:r>
                      <a:endParaRPr lang="en-GB" sz="950" dirty="0"/>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2784685"/>
                  </a:ext>
                </a:extLst>
              </a:tr>
              <a:tr h="0">
                <a:tc>
                  <a:txBody>
                    <a:bodyPr/>
                    <a:lstStyle/>
                    <a:p>
                      <a:pPr lvl="0"/>
                      <a:r>
                        <a:rPr lang="en-US" sz="950" b="0" dirty="0">
                          <a:solidFill>
                            <a:schemeClr val="tx1"/>
                          </a:solidFill>
                          <a:latin typeface="Century Gothic" panose="020B0502020202020204" pitchFamily="34" charset="0"/>
                        </a:rPr>
                        <a:t>The main river that runs through London is called the Thames. Because it is prone to flooding, the Thames Barrier was constructed.</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29715"/>
                  </a:ext>
                </a:extLst>
              </a:tr>
            </a:tbl>
          </a:graphicData>
        </a:graphic>
      </p:graphicFrame>
      <p:graphicFrame>
        <p:nvGraphicFramePr>
          <p:cNvPr id="9" name="Table 8">
            <a:extLst>
              <a:ext uri="{FF2B5EF4-FFF2-40B4-BE49-F238E27FC236}">
                <a16:creationId xmlns:a16="http://schemas.microsoft.com/office/drawing/2014/main" id="{B852376B-4A64-4A40-A9BA-FE2990EABBEA}"/>
              </a:ext>
            </a:extLst>
          </p:cNvPr>
          <p:cNvGraphicFramePr>
            <a:graphicFrameLocks noGrp="1"/>
          </p:cNvGraphicFramePr>
          <p:nvPr>
            <p:extLst>
              <p:ext uri="{D42A27DB-BD31-4B8C-83A1-F6EECF244321}">
                <p14:modId xmlns:p14="http://schemas.microsoft.com/office/powerpoint/2010/main" val="3504201459"/>
              </p:ext>
            </p:extLst>
          </p:nvPr>
        </p:nvGraphicFramePr>
        <p:xfrm>
          <a:off x="142710" y="571326"/>
          <a:ext cx="4541832" cy="5536701"/>
        </p:xfrm>
        <a:graphic>
          <a:graphicData uri="http://schemas.openxmlformats.org/drawingml/2006/table">
            <a:tbl>
              <a:tblPr firstRow="1" bandRow="1">
                <a:effectLst/>
                <a:tableStyleId>{5C22544A-7EE6-4342-B048-85BDC9FD1C3A}</a:tableStyleId>
              </a:tblPr>
              <a:tblGrid>
                <a:gridCol w="1322871">
                  <a:extLst>
                    <a:ext uri="{9D8B030D-6E8A-4147-A177-3AD203B41FA5}">
                      <a16:colId xmlns:a16="http://schemas.microsoft.com/office/drawing/2014/main" val="3627853308"/>
                    </a:ext>
                  </a:extLst>
                </a:gridCol>
                <a:gridCol w="3218961">
                  <a:extLst>
                    <a:ext uri="{9D8B030D-6E8A-4147-A177-3AD203B41FA5}">
                      <a16:colId xmlns:a16="http://schemas.microsoft.com/office/drawing/2014/main" val="876530262"/>
                    </a:ext>
                  </a:extLst>
                </a:gridCol>
              </a:tblGrid>
              <a:tr h="370221">
                <a:tc gridSpan="2">
                  <a:txBody>
                    <a:bodyPr/>
                    <a:lstStyle/>
                    <a:p>
                      <a:pPr lvl="0" algn="ctr"/>
                      <a:r>
                        <a:rPr lang="en-GB" sz="1800" dirty="0">
                          <a:solidFill>
                            <a:schemeClr val="bg1"/>
                          </a:solidFill>
                          <a:latin typeface="Century Gothic" pitchFamily="34"/>
                        </a:rPr>
                        <a:t>Subject Specific Vocabulary</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BB673"/>
                    </a:solidFill>
                  </a:tcPr>
                </a:tc>
                <a:tc hMerge="1">
                  <a:txBody>
                    <a:bodyPr/>
                    <a:lstStyle/>
                    <a:p>
                      <a:endParaRPr lang="en-GB"/>
                    </a:p>
                  </a:txBody>
                  <a:tcPr/>
                </a:tc>
                <a:extLst>
                  <a:ext uri="{0D108BD9-81ED-4DB2-BD59-A6C34878D82A}">
                    <a16:rowId xmlns:a16="http://schemas.microsoft.com/office/drawing/2014/main" val="3226007199"/>
                  </a:ext>
                </a:extLst>
              </a:tr>
              <a:tr h="147951">
                <a:tc>
                  <a:txBody>
                    <a:bodyPr/>
                    <a:lstStyle/>
                    <a:p>
                      <a:pPr lvl="0"/>
                      <a:r>
                        <a:rPr lang="en-US" sz="1400" b="1" dirty="0">
                          <a:solidFill>
                            <a:srgbClr val="2BB673"/>
                          </a:solidFill>
                          <a:latin typeface="Century Gothic" pitchFamily="34"/>
                        </a:rPr>
                        <a:t>Capital</a:t>
                      </a:r>
                      <a:endParaRPr lang="en-GB" sz="1400" b="1" dirty="0">
                        <a:solidFill>
                          <a:srgbClr val="2BB673"/>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950" dirty="0"/>
                        <a:t>A capital city (capital town or just capital) is a city or town, where the government sits.</a:t>
                      </a:r>
                      <a:endParaRPr lang="en-GB" sz="950" dirty="0"/>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744027"/>
                  </a:ext>
                </a:extLst>
              </a:tr>
              <a:tr h="472446">
                <a:tc>
                  <a:txBody>
                    <a:bodyPr/>
                    <a:lstStyle/>
                    <a:p>
                      <a:pPr lvl="0"/>
                      <a:r>
                        <a:rPr lang="en-US" sz="1400" b="1" dirty="0">
                          <a:solidFill>
                            <a:srgbClr val="2BB673"/>
                          </a:solidFill>
                          <a:latin typeface="Century Gothic" pitchFamily="34"/>
                        </a:rPr>
                        <a:t>Thames</a:t>
                      </a:r>
                      <a:endParaRPr lang="en-GB" sz="1400" b="1" dirty="0">
                        <a:solidFill>
                          <a:srgbClr val="2BB673"/>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50" b="0" dirty="0">
                          <a:solidFill>
                            <a:schemeClr val="tx1"/>
                          </a:solidFill>
                          <a:latin typeface="Century Gothic" panose="020B0502020202020204" pitchFamily="34" charset="0"/>
                        </a:rPr>
                        <a:t>The River Thames runs through London and is a major reason why London has grown to be a major city.</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1214261"/>
                  </a:ext>
                </a:extLst>
              </a:tr>
              <a:tr h="501028">
                <a:tc>
                  <a:txBody>
                    <a:bodyPr/>
                    <a:lstStyle/>
                    <a:p>
                      <a:pPr lvl="0"/>
                      <a:r>
                        <a:rPr lang="en-US" sz="1400" b="1" dirty="0">
                          <a:solidFill>
                            <a:srgbClr val="2BB673"/>
                          </a:solidFill>
                          <a:latin typeface="Century Gothic" pitchFamily="34"/>
                        </a:rPr>
                        <a:t>Buckingham Palace</a:t>
                      </a:r>
                      <a:endParaRPr lang="en-GB" sz="1400" b="1" dirty="0">
                        <a:solidFill>
                          <a:srgbClr val="2BB673"/>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50" b="0" dirty="0">
                          <a:solidFill>
                            <a:schemeClr val="tx1"/>
                          </a:solidFill>
                          <a:latin typeface="Century Gothic" panose="020B0502020202020204" pitchFamily="34" charset="0"/>
                        </a:rPr>
                        <a:t>This is the palace where the queen (or king) of the United Kingdom lives. When the queen is staying there, the flag flies.</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0519988"/>
                  </a:ext>
                </a:extLst>
              </a:tr>
              <a:tr h="447462">
                <a:tc>
                  <a:txBody>
                    <a:bodyPr/>
                    <a:lstStyle/>
                    <a:p>
                      <a:pPr lvl="0"/>
                      <a:r>
                        <a:rPr lang="en-US" sz="1400" b="1" dirty="0">
                          <a:solidFill>
                            <a:srgbClr val="2BB673"/>
                          </a:solidFill>
                          <a:latin typeface="Century Gothic" pitchFamily="34"/>
                        </a:rPr>
                        <a:t>Tower of London</a:t>
                      </a:r>
                      <a:endParaRPr lang="en-GB" sz="1400" b="1" dirty="0">
                        <a:solidFill>
                          <a:srgbClr val="2BB673"/>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50" b="0" dirty="0">
                          <a:solidFill>
                            <a:schemeClr val="tx1"/>
                          </a:solidFill>
                          <a:latin typeface="Century Gothic" panose="020B0502020202020204" pitchFamily="34" charset="0"/>
                        </a:rPr>
                        <a:t>The Tower of London, officially the queen’s Royal Palace and Fortress of the Tower of London, is a historic castle on the north bank of the River Thames in central London.</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6373270"/>
                  </a:ext>
                </a:extLst>
              </a:tr>
              <a:tr h="494843">
                <a:tc>
                  <a:txBody>
                    <a:bodyPr/>
                    <a:lstStyle/>
                    <a:p>
                      <a:r>
                        <a:rPr lang="en-US" b="1" dirty="0">
                          <a:solidFill>
                            <a:srgbClr val="2BB673"/>
                          </a:solidFill>
                        </a:rPr>
                        <a:t>Houses of Parliament</a:t>
                      </a:r>
                      <a:endParaRPr lang="en-GB" b="1" dirty="0">
                        <a:solidFill>
                          <a:srgbClr val="2BB673"/>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950" dirty="0"/>
                        <a:t>This is where the people who run the country meet and discuss the main points they are making decisions about.</a:t>
                      </a:r>
                      <a:endParaRPr lang="en-GB" sz="950" dirty="0"/>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9619927"/>
                  </a:ext>
                </a:extLst>
              </a:tr>
              <a:tr h="469902">
                <a:tc>
                  <a:txBody>
                    <a:bodyPr/>
                    <a:lstStyle/>
                    <a:p>
                      <a:pPr lvl="0"/>
                      <a:r>
                        <a:rPr lang="en-US" sz="1400" b="1" dirty="0">
                          <a:solidFill>
                            <a:srgbClr val="2BB673"/>
                          </a:solidFill>
                          <a:latin typeface="Century Gothic" pitchFamily="34"/>
                        </a:rPr>
                        <a:t>Underground</a:t>
                      </a:r>
                      <a:endParaRPr lang="en-GB" sz="1400" b="1" dirty="0">
                        <a:solidFill>
                          <a:srgbClr val="2BB673"/>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50" b="0" dirty="0">
                          <a:solidFill>
                            <a:schemeClr val="tx1"/>
                          </a:solidFill>
                          <a:latin typeface="Century Gothic" panose="020B0502020202020204" pitchFamily="34" charset="0"/>
                        </a:rPr>
                        <a:t>The London Underground is a world-famous transport system. It joins lots of stations with almost half of the route being underground.</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00722"/>
                  </a:ext>
                </a:extLst>
              </a:tr>
              <a:tr h="357006">
                <a:tc>
                  <a:txBody>
                    <a:bodyPr/>
                    <a:lstStyle/>
                    <a:p>
                      <a:pPr lvl="0"/>
                      <a:r>
                        <a:rPr lang="en-US" sz="1400" b="1" dirty="0">
                          <a:solidFill>
                            <a:srgbClr val="2BB673"/>
                          </a:solidFill>
                          <a:latin typeface="Century Gothic" pitchFamily="34"/>
                        </a:rPr>
                        <a:t>The Shard</a:t>
                      </a:r>
                      <a:endParaRPr lang="en-GB" sz="1400" b="1" dirty="0">
                        <a:solidFill>
                          <a:srgbClr val="2BB673"/>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50" b="0" dirty="0">
                          <a:solidFill>
                            <a:schemeClr val="tx1"/>
                          </a:solidFill>
                          <a:latin typeface="Century Gothic" panose="020B0502020202020204" pitchFamily="34" charset="0"/>
                        </a:rPr>
                        <a:t>A reasonably new building that can be seen on London’s skyline from many places.</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569055"/>
                  </a:ext>
                </a:extLst>
              </a:tr>
              <a:tr h="296915">
                <a:tc>
                  <a:txBody>
                    <a:bodyPr/>
                    <a:lstStyle/>
                    <a:p>
                      <a:pPr lvl="0"/>
                      <a:r>
                        <a:rPr lang="en-US" sz="1400" b="1" dirty="0">
                          <a:solidFill>
                            <a:srgbClr val="2BB673"/>
                          </a:solidFill>
                          <a:latin typeface="Century Gothic" pitchFamily="34"/>
                        </a:rPr>
                        <a:t>Union Jack</a:t>
                      </a:r>
                      <a:endParaRPr lang="en-GB" sz="1400" b="1" dirty="0">
                        <a:solidFill>
                          <a:srgbClr val="2BB673"/>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50" b="0" dirty="0">
                          <a:solidFill>
                            <a:schemeClr val="tx1"/>
                          </a:solidFill>
                          <a:latin typeface="Century Gothic" panose="020B0502020202020204" pitchFamily="34" charset="0"/>
                        </a:rPr>
                        <a:t>The Union Jack is the name of the flag of the United Kingdom.</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2204921"/>
                  </a:ext>
                </a:extLst>
              </a:tr>
              <a:tr h="452449">
                <a:tc>
                  <a:txBody>
                    <a:bodyPr/>
                    <a:lstStyle/>
                    <a:p>
                      <a:pPr lvl="0"/>
                      <a:r>
                        <a:rPr lang="en-US" sz="1400" b="1" dirty="0">
                          <a:solidFill>
                            <a:srgbClr val="2BB673"/>
                          </a:solidFill>
                          <a:latin typeface="Century Gothic" pitchFamily="34"/>
                        </a:rPr>
                        <a:t>Downing Street</a:t>
                      </a:r>
                      <a:endParaRPr lang="en-GB" sz="1400" b="1" dirty="0">
                        <a:solidFill>
                          <a:srgbClr val="2BB673"/>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50" b="0" dirty="0">
                          <a:solidFill>
                            <a:schemeClr val="tx1"/>
                          </a:solidFill>
                          <a:latin typeface="Century Gothic" panose="020B0502020202020204" pitchFamily="34" charset="0"/>
                        </a:rPr>
                        <a:t>Number 10 Downing Street is home to the Prime Minister of the country and number 11 Downing Street is the home of the Chancellor of the Exchequer (the person in charge of our money).</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7846153"/>
                  </a:ext>
                </a:extLst>
              </a:tr>
              <a:tr h="579132">
                <a:tc>
                  <a:txBody>
                    <a:bodyPr/>
                    <a:lstStyle/>
                    <a:p>
                      <a:pPr lvl="0"/>
                      <a:r>
                        <a:rPr lang="en-US" sz="1400" b="1" dirty="0">
                          <a:solidFill>
                            <a:srgbClr val="2BB673"/>
                          </a:solidFill>
                          <a:latin typeface="Century Gothic" pitchFamily="34"/>
                        </a:rPr>
                        <a:t>London Eye</a:t>
                      </a:r>
                      <a:endParaRPr lang="en-GB" sz="1400" b="1" dirty="0">
                        <a:solidFill>
                          <a:srgbClr val="2BB673"/>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50" b="0" dirty="0">
                          <a:solidFill>
                            <a:schemeClr val="tx1"/>
                          </a:solidFill>
                          <a:latin typeface="Century Gothic" panose="020B0502020202020204" pitchFamily="34" charset="0"/>
                        </a:rPr>
                        <a:t>A large circular wheel which was originally built for celebrating the year 2000 but has stayed to become one of London’s main attractions.</a:t>
                      </a:r>
                      <a:endParaRPr lang="en-GB" sz="95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3302329"/>
                  </a:ext>
                </a:extLst>
              </a:tr>
            </a:tbl>
          </a:graphicData>
        </a:graphic>
      </p:graphicFrame>
      <p:graphicFrame>
        <p:nvGraphicFramePr>
          <p:cNvPr id="10" name="Table 9">
            <a:extLst>
              <a:ext uri="{FF2B5EF4-FFF2-40B4-BE49-F238E27FC236}">
                <a16:creationId xmlns:a16="http://schemas.microsoft.com/office/drawing/2014/main" id="{B1507EDD-2E9B-4AD4-997C-0C5CC812F4F7}"/>
              </a:ext>
            </a:extLst>
          </p:cNvPr>
          <p:cNvGraphicFramePr>
            <a:graphicFrameLocks noGrp="1"/>
          </p:cNvGraphicFramePr>
          <p:nvPr>
            <p:extLst>
              <p:ext uri="{D42A27DB-BD31-4B8C-83A1-F6EECF244321}">
                <p14:modId xmlns:p14="http://schemas.microsoft.com/office/powerpoint/2010/main" val="3942690018"/>
              </p:ext>
            </p:extLst>
          </p:nvPr>
        </p:nvGraphicFramePr>
        <p:xfrm>
          <a:off x="7239165" y="571326"/>
          <a:ext cx="1762125" cy="5780433"/>
        </p:xfrm>
        <a:graphic>
          <a:graphicData uri="http://schemas.openxmlformats.org/drawingml/2006/table">
            <a:tbl>
              <a:tblPr firstRow="1" bandRow="1">
                <a:effectLst/>
                <a:tableStyleId>{5C22544A-7EE6-4342-B048-85BDC9FD1C3A}</a:tableStyleId>
              </a:tblPr>
              <a:tblGrid>
                <a:gridCol w="1762125">
                  <a:extLst>
                    <a:ext uri="{9D8B030D-6E8A-4147-A177-3AD203B41FA5}">
                      <a16:colId xmlns:a16="http://schemas.microsoft.com/office/drawing/2014/main" val="20641487"/>
                    </a:ext>
                  </a:extLst>
                </a:gridCol>
              </a:tblGrid>
              <a:tr h="370221">
                <a:tc>
                  <a:txBody>
                    <a:bodyPr/>
                    <a:lstStyle/>
                    <a:p>
                      <a:pPr lvl="0" algn="ctr"/>
                      <a:r>
                        <a:rPr lang="en-GB" sz="1400" dirty="0">
                          <a:solidFill>
                            <a:schemeClr val="bg1"/>
                          </a:solidFill>
                          <a:latin typeface="Century Gothic" pitchFamily="34"/>
                        </a:rPr>
                        <a:t>Exciting Books</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BB673"/>
                    </a:solidFill>
                  </a:tcPr>
                </a:tc>
                <a:extLst>
                  <a:ext uri="{0D108BD9-81ED-4DB2-BD59-A6C34878D82A}">
                    <a16:rowId xmlns:a16="http://schemas.microsoft.com/office/drawing/2014/main" val="3213136665"/>
                  </a:ext>
                </a:extLst>
              </a:tr>
              <a:tr h="1532479">
                <a:tc>
                  <a:txBody>
                    <a:bodyPr/>
                    <a:lstStyle/>
                    <a:p>
                      <a:pPr lvl="0" algn="ctr"/>
                      <a:endParaRPr lang="en-US"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p>
                      <a:pPr lvl="0" algn="ctr"/>
                      <a:endParaRPr lang="en-GB" sz="1400" dirty="0">
                        <a:solidFill>
                          <a:schemeClr val="bg1"/>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3230674"/>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bg1"/>
                          </a:solidFill>
                          <a:latin typeface="Century Gothic" pitchFamily="34"/>
                        </a:rPr>
                        <a:t>Key Knowledge</a:t>
                      </a:r>
                      <a:endParaRPr lang="en-GB" sz="1400" b="1" dirty="0">
                        <a:solidFill>
                          <a:schemeClr val="bg1"/>
                        </a:solidFill>
                        <a:latin typeface="Century Gothic" pitchFamily="34"/>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BB673"/>
                    </a:solidFill>
                  </a:tcPr>
                </a:tc>
                <a:extLst>
                  <a:ext uri="{0D108BD9-81ED-4DB2-BD59-A6C34878D82A}">
                    <a16:rowId xmlns:a16="http://schemas.microsoft.com/office/drawing/2014/main" val="57123982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50" dirty="0">
                          <a:effectLst/>
                          <a:latin typeface="Century Gothic" panose="020B0502020202020204" pitchFamily="34" charset="0"/>
                          <a:ea typeface="Calibri" panose="020F0502020204030204" pitchFamily="34" charset="0"/>
                          <a:cs typeface="Times New Roman" panose="02020603050405020304" pitchFamily="18" charset="0"/>
                        </a:rPr>
                        <a:t>Know the names of all the four countries in the UK.</a:t>
                      </a:r>
                      <a:endParaRPr lang="en-GB" sz="950" dirty="0">
                        <a:effectLst/>
                        <a:latin typeface="Century Gothic" panose="020B0502020202020204" pitchFamily="34" charset="0"/>
                        <a:ea typeface="Calibri" panose="020F0502020204030204" pitchFamily="34"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152831"/>
                  </a:ext>
                </a:extLst>
              </a:tr>
              <a:tr h="4699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50" dirty="0">
                          <a:latin typeface="Century Gothic" panose="020B0502020202020204" pitchFamily="34" charset="0"/>
                          <a:ea typeface="Calibri" panose="020F0502020204030204" pitchFamily="34" charset="0"/>
                          <a:cs typeface="Times New Roman" panose="02020603050405020304" pitchFamily="18" charset="0"/>
                        </a:rPr>
                        <a:t>Know the names of all the capital cities for each of the four countries in the UK.</a:t>
                      </a:r>
                      <a:endParaRPr lang="en-GB" sz="950" dirty="0">
                        <a:latin typeface="Century Gothic" panose="020B0502020202020204" pitchFamily="34" charset="0"/>
                        <a:ea typeface="Calibri" panose="020F0502020204030204" pitchFamily="34"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1629540"/>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50" dirty="0">
                          <a:latin typeface="Century Gothic" panose="020B0502020202020204" pitchFamily="34" charset="0"/>
                          <a:ea typeface="Calibri" panose="020F0502020204030204" pitchFamily="34" charset="0"/>
                          <a:cs typeface="Times New Roman" panose="02020603050405020304" pitchFamily="18" charset="0"/>
                        </a:rPr>
                        <a:t>Name the three seas that surrounds the UK.</a:t>
                      </a:r>
                      <a:endParaRPr lang="en-GB" sz="950" dirty="0">
                        <a:latin typeface="Century Gothic" panose="020B0502020202020204" pitchFamily="34" charset="0"/>
                        <a:ea typeface="Calibri" panose="020F0502020204030204" pitchFamily="34"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7927383"/>
                  </a:ext>
                </a:extLst>
              </a:tr>
              <a:tr h="357006">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50" dirty="0"/>
                        <a:t>Identify where London is on a UK map.</a:t>
                      </a:r>
                      <a:endParaRPr lang="en-GB" sz="9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363964"/>
                  </a:ext>
                </a:extLst>
              </a:tr>
            </a:tbl>
          </a:graphicData>
        </a:graphic>
      </p:graphicFrame>
      <p:pic>
        <p:nvPicPr>
          <p:cNvPr id="1026" name="Picture 2" descr="Ring of Roses: Amazon.co.uk: Mary Hooper: 9781781124017: Books">
            <a:extLst>
              <a:ext uri="{FF2B5EF4-FFF2-40B4-BE49-F238E27FC236}">
                <a16:creationId xmlns:a16="http://schemas.microsoft.com/office/drawing/2014/main" id="{CB87F1A0-917B-4A14-BEDD-5E17C0CF0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982" y="2598003"/>
            <a:ext cx="1057240" cy="1621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by and The Great Fire Of London Hopscotch: Histories: Amazon.co.uk: Nash,  Margaret, Cope, Jane: Books">
            <a:extLst>
              <a:ext uri="{FF2B5EF4-FFF2-40B4-BE49-F238E27FC236}">
                <a16:creationId xmlns:a16="http://schemas.microsoft.com/office/drawing/2014/main" id="{5A8DD507-6B6E-4E94-876A-6B6A850BE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553" y="956542"/>
            <a:ext cx="1057240" cy="1499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National Archives: The Buildings That Made London : David Long :  9781408883648">
            <a:extLst>
              <a:ext uri="{FF2B5EF4-FFF2-40B4-BE49-F238E27FC236}">
                <a16:creationId xmlns:a16="http://schemas.microsoft.com/office/drawing/2014/main" id="{8251CBA9-E353-4059-8472-8A8870F06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165" y="1552440"/>
            <a:ext cx="1197008" cy="15428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ty of London">
            <a:extLst>
              <a:ext uri="{FF2B5EF4-FFF2-40B4-BE49-F238E27FC236}">
                <a16:creationId xmlns:a16="http://schemas.microsoft.com/office/drawing/2014/main" id="{76C8D1D6-9175-4457-B0D9-C3768B806A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87" t="16772" r="15344"/>
          <a:stretch/>
        </p:blipFill>
        <p:spPr bwMode="auto">
          <a:xfrm>
            <a:off x="4802494" y="5019436"/>
            <a:ext cx="2318718" cy="146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14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{0960483D-FD8D-40D2-9259-661DDFAEE053}tf78438558_win32</Template>
  <TotalTime>10352</TotalTime>
  <Words>484</Words>
  <Application>Microsoft Macintosh PowerPoint</Application>
  <PresentationFormat>On-screen Show (4:3)</PresentationFormat>
  <Paragraphs>50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Wingdings</vt:lpstr>
      <vt:lpstr>SavonVTI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Blocked curriculum</dc:title>
  <dc:creator>Clive Davies OBE, Director</dc:creator>
  <cp:lastModifiedBy>C Monk</cp:lastModifiedBy>
  <cp:revision>446</cp:revision>
  <cp:lastPrinted>2020-10-28T15:38:37Z</cp:lastPrinted>
  <dcterms:created xsi:type="dcterms:W3CDTF">2020-08-24T08:31:26Z</dcterms:created>
  <dcterms:modified xsi:type="dcterms:W3CDTF">2022-12-30T12:48:07Z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