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6"/>
  </p:notesMasterIdLst>
  <p:sldIdLst>
    <p:sldId id="303"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F47"/>
    <a:srgbClr val="F9E6DB"/>
    <a:srgbClr val="F2C5AC"/>
    <a:srgbClr val="FF9900"/>
    <a:srgbClr val="A7AFFF"/>
    <a:srgbClr val="57903F"/>
    <a:srgbClr val="D1DBCE"/>
    <a:srgbClr val="EAEEE8"/>
    <a:srgbClr val="CC0099"/>
    <a:srgbClr val="5CC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43" autoAdjust="0"/>
    <p:restoredTop sz="94619" autoAdjust="0"/>
  </p:normalViewPr>
  <p:slideViewPr>
    <p:cSldViewPr snapToGrid="0">
      <p:cViewPr varScale="1">
        <p:scale>
          <a:sx n="113" d="100"/>
          <a:sy n="113" d="100"/>
        </p:scale>
        <p:origin x="16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44019-D7A7-437B-9749-9679B0D70275}" type="datetimeFigureOut">
              <a:rPr lang="en-GB" smtClean="0"/>
              <a:t>30/12/2022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15492-F254-4695-9CA7-2FD32729CFD1}" type="slidenum">
              <a:rPr lang="en-GB" smtClean="0"/>
              <a:t>‹#›</a:t>
            </a:fld>
            <a:endParaRPr lang="en-GB" dirty="0"/>
          </a:p>
        </p:txBody>
      </p:sp>
    </p:spTree>
    <p:extLst>
      <p:ext uri="{BB962C8B-B14F-4D97-AF65-F5344CB8AC3E}">
        <p14:creationId xmlns:p14="http://schemas.microsoft.com/office/powerpoint/2010/main" val="289412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1827" y="2244830"/>
            <a:ext cx="6700347" cy="2437232"/>
          </a:xfrm>
        </p:spPr>
        <p:txBody>
          <a:bodyPr tIns="45720" bIns="45720" anchor="ctr">
            <a:normAutofit/>
          </a:bodyPr>
          <a:lstStyle>
            <a:lvl1pPr algn="ctr">
              <a:lnSpc>
                <a:spcPct val="83000"/>
              </a:lnSpc>
              <a:defRPr lang="en-US" sz="5100" b="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221826" y="4682063"/>
            <a:ext cx="6702635" cy="457201"/>
          </a:xfrm>
        </p:spPr>
        <p:txBody>
          <a:bodyPr>
            <a:normAutofit/>
          </a:bodyPr>
          <a:lstStyle>
            <a:lvl1pPr marL="0" indent="0" algn="ctr">
              <a:spcBef>
                <a:spcPts val="0"/>
              </a:spcBef>
              <a:buNone/>
              <a:defRPr sz="1350" spc="60" baseline="0">
                <a:solidFill>
                  <a:schemeClr val="tx1">
                    <a:lumMod val="95000"/>
                    <a:lumOff val="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5" name="Footer Placeholder 2">
            <a:extLst>
              <a:ext uri="{FF2B5EF4-FFF2-40B4-BE49-F238E27FC236}">
                <a16:creationId xmlns:a16="http://schemas.microsoft.com/office/drawing/2014/main" id="{A0BA583A-1257-4D6D-908D-D9BB50EC3ACC}"/>
              </a:ext>
            </a:extLst>
          </p:cNvPr>
          <p:cNvSpPr>
            <a:spLocks noGrp="1"/>
          </p:cNvSpPr>
          <p:nvPr>
            <p:ph type="ftr" sz="quarter" idx="11"/>
          </p:nvPr>
        </p:nvSpPr>
        <p:spPr>
          <a:xfrm>
            <a:off x="2390775" y="6425739"/>
            <a:ext cx="4362450" cy="365760"/>
          </a:xfrm>
          <a:prstGeom prst="rect">
            <a:avLst/>
          </a:prstGeom>
        </p:spPr>
        <p:txBody>
          <a:bodyPr anchor="ctr"/>
          <a:lstStyle>
            <a:lvl1pPr algn="ctr">
              <a:defRPr sz="800"/>
            </a:lvl1pPr>
          </a:lstStyle>
          <a:p>
            <a:r>
              <a:rPr lang="en-US" dirty="0"/>
              <a:t>(c) Focus Education (UK) Ltd</a:t>
            </a:r>
          </a:p>
        </p:txBody>
      </p:sp>
      <p:sp>
        <p:nvSpPr>
          <p:cNvPr id="26" name="Slide Number Placeholder 3">
            <a:extLst>
              <a:ext uri="{FF2B5EF4-FFF2-40B4-BE49-F238E27FC236}">
                <a16:creationId xmlns:a16="http://schemas.microsoft.com/office/drawing/2014/main" id="{8122A61B-7DB5-4385-893D-48EAAA8BEE42}"/>
              </a:ext>
            </a:extLst>
          </p:cNvPr>
          <p:cNvSpPr>
            <a:spLocks noGrp="1"/>
          </p:cNvSpPr>
          <p:nvPr>
            <p:ph type="sldNum" sz="quarter" idx="12"/>
          </p:nvPr>
        </p:nvSpPr>
        <p:spPr>
          <a:xfrm>
            <a:off x="8272203" y="6425739"/>
            <a:ext cx="628650" cy="365760"/>
          </a:xfrm>
          <a:prstGeom prst="rect">
            <a:avLst/>
          </a:prstGeom>
        </p:spPr>
        <p:txBody>
          <a:bodyPr anchor="ctr"/>
          <a:lstStyle>
            <a:lvl1pPr algn="ctr">
              <a:defRPr sz="800"/>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a:extLst>
              <a:ext uri="{FF2B5EF4-FFF2-40B4-BE49-F238E27FC236}">
                <a16:creationId xmlns:a16="http://schemas.microsoft.com/office/drawing/2014/main" id="{12593321-7B5D-4A18-95E8-4FADA2F7F8C3}"/>
              </a:ext>
            </a:extLst>
          </p:cNvPr>
          <p:cNvSpPr>
            <a:spLocks noGrp="1"/>
          </p:cNvSpPr>
          <p:nvPr>
            <p:ph type="ftr" sz="quarter" idx="11"/>
          </p:nvPr>
        </p:nvSpPr>
        <p:spPr>
          <a:xfrm>
            <a:off x="2390775" y="6425739"/>
            <a:ext cx="4362450" cy="365760"/>
          </a:xfrm>
          <a:prstGeom prst="rect">
            <a:avLst/>
          </a:prstGeom>
        </p:spPr>
        <p:txBody>
          <a:bodyPr anchor="ctr"/>
          <a:lstStyle>
            <a:lvl1pPr algn="ctr">
              <a:defRPr sz="800"/>
            </a:lvl1pPr>
          </a:lstStyle>
          <a:p>
            <a:r>
              <a:rPr lang="en-US" dirty="0"/>
              <a:t>(c) Focus Education (UK) Ltd</a:t>
            </a:r>
          </a:p>
        </p:txBody>
      </p:sp>
      <p:sp>
        <p:nvSpPr>
          <p:cNvPr id="8" name="Slide Number Placeholder 3">
            <a:extLst>
              <a:ext uri="{FF2B5EF4-FFF2-40B4-BE49-F238E27FC236}">
                <a16:creationId xmlns:a16="http://schemas.microsoft.com/office/drawing/2014/main" id="{7BF84522-2D41-4494-AF93-AC9568A23102}"/>
              </a:ext>
            </a:extLst>
          </p:cNvPr>
          <p:cNvSpPr>
            <a:spLocks noGrp="1"/>
          </p:cNvSpPr>
          <p:nvPr>
            <p:ph type="sldNum" sz="quarter" idx="12"/>
          </p:nvPr>
        </p:nvSpPr>
        <p:spPr>
          <a:xfrm>
            <a:off x="8272203" y="6425739"/>
            <a:ext cx="628650" cy="365760"/>
          </a:xfrm>
          <a:prstGeom prst="rect">
            <a:avLst/>
          </a:prstGeom>
        </p:spPr>
        <p:txBody>
          <a:bodyPr anchor="ctr"/>
          <a:lstStyle>
            <a:lvl1pPr algn="ctr">
              <a:defRPr sz="800"/>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F9755160-08B8-48DE-839B-1BFF0777AF9B}"/>
              </a:ext>
            </a:extLst>
          </p:cNvPr>
          <p:cNvSpPr>
            <a:spLocks noGrp="1"/>
          </p:cNvSpPr>
          <p:nvPr>
            <p:ph type="ftr" sz="quarter" idx="11"/>
          </p:nvPr>
        </p:nvSpPr>
        <p:spPr>
          <a:xfrm>
            <a:off x="2390775" y="6425739"/>
            <a:ext cx="4362450" cy="365760"/>
          </a:xfrm>
          <a:prstGeom prst="rect">
            <a:avLst/>
          </a:prstGeom>
        </p:spPr>
        <p:txBody>
          <a:bodyPr anchor="ctr"/>
          <a:lstStyle>
            <a:lvl1pPr algn="ctr">
              <a:defRPr sz="800"/>
            </a:lvl1pPr>
          </a:lstStyle>
          <a:p>
            <a:r>
              <a:rPr lang="en-US" dirty="0"/>
              <a:t>(c) Focus Education (UK) Ltd</a:t>
            </a:r>
          </a:p>
        </p:txBody>
      </p:sp>
      <p:sp>
        <p:nvSpPr>
          <p:cNvPr id="6" name="Slide Number Placeholder 3">
            <a:extLst>
              <a:ext uri="{FF2B5EF4-FFF2-40B4-BE49-F238E27FC236}">
                <a16:creationId xmlns:a16="http://schemas.microsoft.com/office/drawing/2014/main" id="{95928029-14E8-4CEC-A9FB-6A94DFB21595}"/>
              </a:ext>
            </a:extLst>
          </p:cNvPr>
          <p:cNvSpPr>
            <a:spLocks noGrp="1"/>
          </p:cNvSpPr>
          <p:nvPr>
            <p:ph type="sldNum" sz="quarter" idx="12"/>
          </p:nvPr>
        </p:nvSpPr>
        <p:spPr>
          <a:xfrm>
            <a:off x="8272203" y="6425739"/>
            <a:ext cx="628650" cy="365760"/>
          </a:xfrm>
          <a:prstGeom prst="rect">
            <a:avLst/>
          </a:prstGeom>
        </p:spPr>
        <p:txBody>
          <a:bodyPr anchor="ctr"/>
          <a:lstStyle>
            <a:lvl1pPr algn="ctr">
              <a:defRPr sz="800"/>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0" y="642594"/>
            <a:ext cx="75438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2103120"/>
            <a:ext cx="7543800" cy="38496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2">
            <a:extLst>
              <a:ext uri="{FF2B5EF4-FFF2-40B4-BE49-F238E27FC236}">
                <a16:creationId xmlns:a16="http://schemas.microsoft.com/office/drawing/2014/main" id="{7BB4CF79-29C7-4A44-9D66-96DC8C595246}"/>
              </a:ext>
            </a:extLst>
          </p:cNvPr>
          <p:cNvSpPr>
            <a:spLocks noGrp="1"/>
          </p:cNvSpPr>
          <p:nvPr>
            <p:ph type="ftr" sz="quarter" idx="3"/>
          </p:nvPr>
        </p:nvSpPr>
        <p:spPr>
          <a:xfrm>
            <a:off x="2390775" y="6425739"/>
            <a:ext cx="4362450" cy="365760"/>
          </a:xfrm>
          <a:prstGeom prst="rect">
            <a:avLst/>
          </a:prstGeom>
        </p:spPr>
        <p:txBody>
          <a:bodyPr anchor="ctr"/>
          <a:lstStyle>
            <a:lvl1pPr algn="ctr">
              <a:defRPr sz="800"/>
            </a:lvl1pPr>
          </a:lstStyle>
          <a:p>
            <a:r>
              <a:rPr lang="en-US" dirty="0"/>
              <a:t>(c) Focus Education (UK) Ltd</a:t>
            </a:r>
          </a:p>
        </p:txBody>
      </p:sp>
      <p:sp>
        <p:nvSpPr>
          <p:cNvPr id="14" name="Slide Number Placeholder 3">
            <a:extLst>
              <a:ext uri="{FF2B5EF4-FFF2-40B4-BE49-F238E27FC236}">
                <a16:creationId xmlns:a16="http://schemas.microsoft.com/office/drawing/2014/main" id="{C0EEBF14-167F-43C3-943B-A03BAC110633}"/>
              </a:ext>
            </a:extLst>
          </p:cNvPr>
          <p:cNvSpPr>
            <a:spLocks noGrp="1"/>
          </p:cNvSpPr>
          <p:nvPr>
            <p:ph type="sldNum" sz="quarter" idx="4"/>
          </p:nvPr>
        </p:nvSpPr>
        <p:spPr>
          <a:xfrm>
            <a:off x="8272203" y="6425739"/>
            <a:ext cx="628650" cy="365760"/>
          </a:xfrm>
          <a:prstGeom prst="rect">
            <a:avLst/>
          </a:prstGeom>
        </p:spPr>
        <p:txBody>
          <a:bodyPr anchor="ctr"/>
          <a:lstStyle>
            <a:lvl1pPr algn="ctr">
              <a:defRPr sz="800"/>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2" r:id="rId3"/>
  </p:sldLayoutIdLst>
  <p:hf hdr="0" dt="0"/>
  <p:txStyles>
    <p:title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10000"/>
        </a:lnSpc>
        <a:spcBef>
          <a:spcPts val="675"/>
        </a:spcBef>
        <a:spcAft>
          <a:spcPts val="0"/>
        </a:spcAft>
        <a:buClr>
          <a:schemeClr val="tx1">
            <a:lumMod val="85000"/>
            <a:lumOff val="15000"/>
          </a:schemeClr>
        </a:buClr>
        <a:buFont typeface="Garamond" pitchFamily="18" charset="0"/>
        <a:buChar char="◦"/>
        <a:defRPr sz="1125"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75"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9FCBC1-8FF2-4E60-9DC1-B725BFF25A40}"/>
              </a:ext>
            </a:extLst>
          </p:cNvPr>
          <p:cNvSpPr>
            <a:spLocks noGrp="1"/>
          </p:cNvSpPr>
          <p:nvPr>
            <p:ph type="sldNum" sz="quarter" idx="12"/>
          </p:nvPr>
        </p:nvSpPr>
        <p:spPr/>
        <p:txBody>
          <a:bodyPr/>
          <a:lstStyle/>
          <a:p>
            <a:fld id="{34B7E4EF-A1BD-40F4-AB7B-04F084DD991D}" type="slidenum">
              <a:rPr lang="en-US" smtClean="0"/>
              <a:pPr/>
              <a:t>1</a:t>
            </a:fld>
            <a:endParaRPr lang="en-US" dirty="0"/>
          </a:p>
        </p:txBody>
      </p:sp>
      <p:sp>
        <p:nvSpPr>
          <p:cNvPr id="5" name="Footer Placeholder 4">
            <a:extLst>
              <a:ext uri="{FF2B5EF4-FFF2-40B4-BE49-F238E27FC236}">
                <a16:creationId xmlns:a16="http://schemas.microsoft.com/office/drawing/2014/main" id="{4222F6D5-CA04-456F-909A-26DB73B9C2B4}"/>
              </a:ext>
            </a:extLst>
          </p:cNvPr>
          <p:cNvSpPr>
            <a:spLocks noGrp="1"/>
          </p:cNvSpPr>
          <p:nvPr>
            <p:ph type="ftr" sz="quarter" idx="11"/>
          </p:nvPr>
        </p:nvSpPr>
        <p:spPr/>
        <p:txBody>
          <a:bodyPr/>
          <a:lstStyle/>
          <a:p>
            <a:r>
              <a:rPr lang="en-US" dirty="0"/>
              <a:t>(c) Focus Education (UK) Ltd</a:t>
            </a:r>
          </a:p>
        </p:txBody>
      </p:sp>
      <p:graphicFrame>
        <p:nvGraphicFramePr>
          <p:cNvPr id="6" name="Content Placeholder 3">
            <a:extLst>
              <a:ext uri="{FF2B5EF4-FFF2-40B4-BE49-F238E27FC236}">
                <a16:creationId xmlns:a16="http://schemas.microsoft.com/office/drawing/2014/main" id="{80640780-AAC3-4358-8224-8105B42013DF}"/>
              </a:ext>
            </a:extLst>
          </p:cNvPr>
          <p:cNvGraphicFramePr>
            <a:graphicFrameLocks noGrp="1"/>
          </p:cNvGraphicFramePr>
          <p:nvPr>
            <p:ph idx="1"/>
            <p:extLst>
              <p:ext uri="{D42A27DB-BD31-4B8C-83A1-F6EECF244321}">
                <p14:modId xmlns:p14="http://schemas.microsoft.com/office/powerpoint/2010/main" val="3295836306"/>
              </p:ext>
            </p:extLst>
          </p:nvPr>
        </p:nvGraphicFramePr>
        <p:xfrm>
          <a:off x="6415609" y="758912"/>
          <a:ext cx="2485244" cy="5593413"/>
        </p:xfrm>
        <a:graphic>
          <a:graphicData uri="http://schemas.openxmlformats.org/drawingml/2006/table">
            <a:tbl>
              <a:tblPr firstRow="1" bandRow="1">
                <a:effectLst/>
                <a:tableStyleId>{5C22544A-7EE6-4342-B048-85BDC9FD1C3A}</a:tableStyleId>
              </a:tblPr>
              <a:tblGrid>
                <a:gridCol w="2485244">
                  <a:extLst>
                    <a:ext uri="{9D8B030D-6E8A-4147-A177-3AD203B41FA5}">
                      <a16:colId xmlns:a16="http://schemas.microsoft.com/office/drawing/2014/main" val="1262213171"/>
                    </a:ext>
                  </a:extLst>
                </a:gridCol>
              </a:tblGrid>
              <a:tr h="449715">
                <a:tc>
                  <a:txBody>
                    <a:bodyPr/>
                    <a:lstStyle/>
                    <a:p>
                      <a:pPr algn="ctr"/>
                      <a:r>
                        <a:rPr lang="en-GB" sz="1400" b="1" dirty="0">
                          <a:solidFill>
                            <a:schemeClr val="bg1"/>
                          </a:solidFill>
                          <a:latin typeface="Century Gothic" panose="020B0502020202020204" pitchFamily="34" charset="0"/>
                        </a:rPr>
                        <a:t>Key Knowledge and Skills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7F47"/>
                    </a:solidFill>
                  </a:tcPr>
                </a:tc>
                <a:extLst>
                  <a:ext uri="{0D108BD9-81ED-4DB2-BD59-A6C34878D82A}">
                    <a16:rowId xmlns:a16="http://schemas.microsoft.com/office/drawing/2014/main" val="3874351970"/>
                  </a:ext>
                </a:extLst>
              </a:tr>
              <a:tr h="326169">
                <a:tc>
                  <a:txBody>
                    <a:bodyPr/>
                    <a:lstStyle/>
                    <a:p>
                      <a:pPr marL="0" indent="0">
                        <a:buFont typeface="Arial" panose="020B0604020202020204" pitchFamily="34" charset="0"/>
                        <a:buNone/>
                      </a:pPr>
                      <a:r>
                        <a:rPr lang="en-US" sz="1050" dirty="0">
                          <a:solidFill>
                            <a:schemeClr val="tx1"/>
                          </a:solidFill>
                          <a:latin typeface="Century Gothic" panose="020B0502020202020204" pitchFamily="34" charset="0"/>
                        </a:rPr>
                        <a:t>Know about an event or events that happened long ago, even before their grandparents were born</a:t>
                      </a:r>
                      <a:endParaRPr lang="en-GB" sz="105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7205399"/>
                  </a:ext>
                </a:extLst>
              </a:tr>
              <a:tr h="326169">
                <a:tc>
                  <a:txBody>
                    <a:bodyPr/>
                    <a:lstStyle/>
                    <a:p>
                      <a:pPr marL="0" indent="0">
                        <a:buFont typeface="Arial" panose="020B0604020202020204" pitchFamily="34" charset="0"/>
                        <a:buNone/>
                      </a:pPr>
                      <a:r>
                        <a:rPr lang="en-US" sz="1050" dirty="0">
                          <a:solidFill>
                            <a:schemeClr val="tx1"/>
                          </a:solidFill>
                          <a:latin typeface="Century Gothic" panose="020B0502020202020204" pitchFamily="34" charset="0"/>
                        </a:rPr>
                        <a:t>Know what we use today instead of a number of older given artefacts</a:t>
                      </a:r>
                      <a:endParaRPr lang="en-GB" sz="105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8851737"/>
                  </a:ext>
                </a:extLst>
              </a:tr>
              <a:tr h="326169">
                <a:tc>
                  <a:txBody>
                    <a:bodyPr/>
                    <a:lstStyle/>
                    <a:p>
                      <a:pPr marL="0" indent="0">
                        <a:buFont typeface="Arial" panose="020B0604020202020204" pitchFamily="34" charset="0"/>
                        <a:buNone/>
                      </a:pPr>
                      <a:r>
                        <a:rPr lang="en-US" sz="1050" dirty="0">
                          <a:solidFill>
                            <a:schemeClr val="tx1"/>
                          </a:solidFill>
                          <a:latin typeface="Century Gothic" panose="020B0502020202020204" pitchFamily="34" charset="0"/>
                        </a:rPr>
                        <a:t>Know that children’s lives today are different to those of children a long time ago</a:t>
                      </a:r>
                      <a:endParaRPr lang="en-GB" sz="105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1659916"/>
                  </a:ext>
                </a:extLst>
              </a:tr>
              <a:tr h="326169">
                <a:tc>
                  <a:txBody>
                    <a:bodyPr/>
                    <a:lstStyle/>
                    <a:p>
                      <a:pPr marL="0" indent="0">
                        <a:buFont typeface="Arial" panose="020B0604020202020204" pitchFamily="34" charset="0"/>
                        <a:buNone/>
                      </a:pPr>
                      <a:r>
                        <a:rPr lang="en-US" sz="1050" dirty="0">
                          <a:solidFill>
                            <a:schemeClr val="tx1"/>
                          </a:solidFill>
                          <a:latin typeface="Century Gothic" panose="020B0502020202020204" pitchFamily="34" charset="0"/>
                        </a:rPr>
                        <a:t>Older dates from earliest to latest on simple timelines</a:t>
                      </a:r>
                      <a:endParaRPr lang="en-GB" sz="105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8222640"/>
                  </a:ext>
                </a:extLst>
              </a:tr>
              <a:tr h="326169">
                <a:tc>
                  <a:txBody>
                    <a:bodyPr/>
                    <a:lstStyle/>
                    <a:p>
                      <a:pPr marL="0" indent="0">
                        <a:buFont typeface="Arial" panose="020B0604020202020204" pitchFamily="34" charset="0"/>
                        <a:buNone/>
                      </a:pPr>
                      <a:r>
                        <a:rPr lang="en-US" sz="1050" dirty="0">
                          <a:solidFill>
                            <a:schemeClr val="tx1"/>
                          </a:solidFill>
                          <a:latin typeface="Century Gothic" panose="020B0502020202020204" pitchFamily="34" charset="0"/>
                        </a:rPr>
                        <a:t>Sequence pictures from different periods</a:t>
                      </a:r>
                      <a:endParaRPr lang="en-GB" sz="105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279559"/>
                  </a:ext>
                </a:extLst>
              </a:tr>
              <a:tr h="326169">
                <a:tc>
                  <a:txBody>
                    <a:bodyPr/>
                    <a:lstStyle/>
                    <a:p>
                      <a:pPr marL="0" indent="0">
                        <a:buFont typeface="Arial" panose="020B0604020202020204" pitchFamily="34" charset="0"/>
                        <a:buNone/>
                      </a:pPr>
                      <a:r>
                        <a:rPr lang="en-US" sz="1050" dirty="0">
                          <a:solidFill>
                            <a:schemeClr val="tx1"/>
                          </a:solidFill>
                          <a:latin typeface="Century Gothic" panose="020B0502020202020204" pitchFamily="34" charset="0"/>
                        </a:rPr>
                        <a:t>Look carefully at pictures and objects to find information</a:t>
                      </a:r>
                      <a:endParaRPr lang="en-GB" sz="105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0353228"/>
                  </a:ext>
                </a:extLst>
              </a:tr>
              <a:tr h="326169">
                <a:tc>
                  <a:txBody>
                    <a:bodyPr/>
                    <a:lstStyle/>
                    <a:p>
                      <a:pPr marL="0" indent="0">
                        <a:buFont typeface="Arial" panose="020B0604020202020204" pitchFamily="34" charset="0"/>
                        <a:buNone/>
                      </a:pPr>
                      <a:r>
                        <a:rPr lang="en-US" sz="1050" dirty="0">
                          <a:solidFill>
                            <a:schemeClr val="tx1"/>
                          </a:solidFill>
                          <a:latin typeface="Century Gothic" panose="020B0502020202020204" pitchFamily="34" charset="0"/>
                        </a:rPr>
                        <a:t>Use words and phrases such as: old, new, earliest, latest, past, present, future, century, new, newest, old, oldest, modern, before, after to show the passing of time</a:t>
                      </a:r>
                      <a:endParaRPr lang="en-GB" sz="105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5212700"/>
                  </a:ext>
                </a:extLst>
              </a:tr>
              <a:tr h="326169">
                <a:tc>
                  <a:txBody>
                    <a:bodyPr/>
                    <a:lstStyle/>
                    <a:p>
                      <a:pPr marL="0" indent="0">
                        <a:buFont typeface="Arial" panose="020B0604020202020204" pitchFamily="34" charset="0"/>
                        <a:buNone/>
                      </a:pPr>
                      <a:r>
                        <a:rPr lang="en-US" sz="1050" dirty="0">
                          <a:solidFill>
                            <a:schemeClr val="tx1"/>
                          </a:solidFill>
                          <a:latin typeface="Century Gothic" panose="020B0502020202020204" pitchFamily="34" charset="0"/>
                        </a:rPr>
                        <a:t>Find answers and respond to simple questions about the past</a:t>
                      </a:r>
                      <a:endParaRPr lang="en-GB" sz="105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9694378"/>
                  </a:ext>
                </a:extLst>
              </a:tr>
              <a:tr h="326169">
                <a:tc>
                  <a:txBody>
                    <a:bodyPr/>
                    <a:lstStyle/>
                    <a:p>
                      <a:pPr marL="0" indent="0">
                        <a:buFont typeface="Arial" panose="020B0604020202020204" pitchFamily="34" charset="0"/>
                        <a:buNone/>
                      </a:pPr>
                      <a:r>
                        <a:rPr lang="en-US" sz="1050" dirty="0">
                          <a:solidFill>
                            <a:schemeClr val="tx1"/>
                          </a:solidFill>
                          <a:latin typeface="Century Gothic" panose="020B0502020202020204" pitchFamily="34" charset="0"/>
                        </a:rPr>
                        <a:t>Choose and select evidence and say how it can be used to find out about the past</a:t>
                      </a:r>
                      <a:endParaRPr lang="en-GB" sz="105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468936"/>
                  </a:ext>
                </a:extLst>
              </a:tr>
            </a:tbl>
          </a:graphicData>
        </a:graphic>
      </p:graphicFrame>
      <p:graphicFrame>
        <p:nvGraphicFramePr>
          <p:cNvPr id="7" name="Table 6">
            <a:extLst>
              <a:ext uri="{FF2B5EF4-FFF2-40B4-BE49-F238E27FC236}">
                <a16:creationId xmlns:a16="http://schemas.microsoft.com/office/drawing/2014/main" id="{DE4F9775-A30C-4BDC-9320-6C7C9126AAAC}"/>
              </a:ext>
            </a:extLst>
          </p:cNvPr>
          <p:cNvGraphicFramePr>
            <a:graphicFrameLocks noGrp="1"/>
          </p:cNvGraphicFramePr>
          <p:nvPr>
            <p:extLst>
              <p:ext uri="{D42A27DB-BD31-4B8C-83A1-F6EECF244321}">
                <p14:modId xmlns:p14="http://schemas.microsoft.com/office/powerpoint/2010/main" val="1725178837"/>
              </p:ext>
            </p:extLst>
          </p:nvPr>
        </p:nvGraphicFramePr>
        <p:xfrm>
          <a:off x="145450" y="758912"/>
          <a:ext cx="3031527" cy="5637531"/>
        </p:xfrm>
        <a:graphic>
          <a:graphicData uri="http://schemas.openxmlformats.org/drawingml/2006/table">
            <a:tbl>
              <a:tblPr firstRow="1" bandRow="1">
                <a:effectLst/>
                <a:tableStyleId>{5C22544A-7EE6-4342-B048-85BDC9FD1C3A}</a:tableStyleId>
              </a:tblPr>
              <a:tblGrid>
                <a:gridCol w="1243404">
                  <a:extLst>
                    <a:ext uri="{9D8B030D-6E8A-4147-A177-3AD203B41FA5}">
                      <a16:colId xmlns:a16="http://schemas.microsoft.com/office/drawing/2014/main" val="1029959447"/>
                    </a:ext>
                  </a:extLst>
                </a:gridCol>
                <a:gridCol w="1788123">
                  <a:extLst>
                    <a:ext uri="{9D8B030D-6E8A-4147-A177-3AD203B41FA5}">
                      <a16:colId xmlns:a16="http://schemas.microsoft.com/office/drawing/2014/main" val="2365064660"/>
                    </a:ext>
                  </a:extLst>
                </a:gridCol>
              </a:tblGrid>
              <a:tr h="368986">
                <a:tc gridSpan="2">
                  <a:txBody>
                    <a:bodyPr/>
                    <a:lstStyle/>
                    <a:p>
                      <a:pPr lvl="0" algn="ctr"/>
                      <a:r>
                        <a:rPr lang="en-GB" sz="1600" dirty="0">
                          <a:latin typeface="Century Gothic" pitchFamily="34"/>
                        </a:rPr>
                        <a:t>Subject Specific Vocabulary</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7F47"/>
                    </a:solidFill>
                  </a:tcPr>
                </a:tc>
                <a:tc hMerge="1">
                  <a:txBody>
                    <a:bodyPr/>
                    <a:lstStyle/>
                    <a:p>
                      <a:endParaRPr lang="en-GB"/>
                    </a:p>
                  </a:txBody>
                  <a:tcPr/>
                </a:tc>
                <a:extLst>
                  <a:ext uri="{0D108BD9-81ED-4DB2-BD59-A6C34878D82A}">
                    <a16:rowId xmlns:a16="http://schemas.microsoft.com/office/drawing/2014/main" val="1323485419"/>
                  </a:ext>
                </a:extLst>
              </a:tr>
              <a:tr h="634314">
                <a:tc>
                  <a:txBody>
                    <a:bodyPr/>
                    <a:lstStyle/>
                    <a:p>
                      <a:pPr lvl="0"/>
                      <a:r>
                        <a:rPr lang="en-US" sz="1200" b="1" dirty="0">
                          <a:solidFill>
                            <a:srgbClr val="E37F47"/>
                          </a:solidFill>
                          <a:latin typeface="Century Gothic" panose="020B0502020202020204" pitchFamily="34" charset="0"/>
                        </a:rPr>
                        <a:t>gramophone</a:t>
                      </a:r>
                      <a:endParaRPr lang="en-GB" sz="1200" b="1" dirty="0">
                        <a:solidFill>
                          <a:srgbClr val="E37F47"/>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E6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entury Gothic" pitchFamily="34"/>
                        </a:rPr>
                        <a:t>A gramophone is an old type of record player. A gramophone plays records.</a:t>
                      </a:r>
                      <a:endParaRPr lang="en-GB" sz="800" dirty="0">
                        <a:solidFill>
                          <a:schemeClr val="tx1"/>
                        </a:solidFill>
                        <a:latin typeface="Century Gothic" pitchFamily="34"/>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0699450"/>
                  </a:ext>
                </a:extLst>
              </a:tr>
              <a:tr h="509947">
                <a:tc>
                  <a:txBody>
                    <a:bodyPr/>
                    <a:lstStyle/>
                    <a:p>
                      <a:pPr lvl="0"/>
                      <a:r>
                        <a:rPr lang="en-US" sz="1200" b="1" dirty="0">
                          <a:solidFill>
                            <a:srgbClr val="E37F47"/>
                          </a:solidFill>
                          <a:latin typeface="Century Gothic" panose="020B0502020202020204" pitchFamily="34" charset="0"/>
                        </a:rPr>
                        <a:t>wireless</a:t>
                      </a:r>
                      <a:endParaRPr lang="en-GB" sz="1200" b="1" dirty="0">
                        <a:solidFill>
                          <a:srgbClr val="E37F47"/>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E6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entury Gothic" pitchFamily="34"/>
                        </a:rPr>
                        <a:t>The earliest form of radios. The word radio replaced wireless around the 1920s. </a:t>
                      </a:r>
                      <a:endParaRPr lang="en-GB" sz="800" dirty="0">
                        <a:solidFill>
                          <a:schemeClr val="tx1"/>
                        </a:solidFill>
                        <a:latin typeface="Century Gothic" pitchFamily="34"/>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0001770"/>
                  </a:ext>
                </a:extLst>
              </a:tr>
              <a:tr h="457259">
                <a:tc>
                  <a:txBody>
                    <a:bodyPr/>
                    <a:lstStyle/>
                    <a:p>
                      <a:pPr lvl="0"/>
                      <a:r>
                        <a:rPr lang="en-US" sz="1200" b="1" dirty="0">
                          <a:solidFill>
                            <a:srgbClr val="E37F47"/>
                          </a:solidFill>
                          <a:latin typeface="Century Gothic" panose="020B0502020202020204" pitchFamily="34" charset="0"/>
                        </a:rPr>
                        <a:t>quilt</a:t>
                      </a:r>
                      <a:endParaRPr lang="en-GB" sz="1200" b="1" dirty="0">
                        <a:solidFill>
                          <a:srgbClr val="E37F47"/>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E6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entury Gothic" pitchFamily="34"/>
                        </a:rPr>
                        <a:t>A quilt is the name given to a warm and heavy covering put on a bed. Today we use a duvet. </a:t>
                      </a:r>
                      <a:endParaRPr lang="en-GB" sz="800" dirty="0">
                        <a:solidFill>
                          <a:schemeClr val="tx1"/>
                        </a:solidFill>
                        <a:latin typeface="Century Gothic" pitchFamily="34"/>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678829"/>
                  </a:ext>
                </a:extLst>
              </a:tr>
              <a:tr h="449715">
                <a:tc>
                  <a:txBody>
                    <a:bodyPr/>
                    <a:lstStyle/>
                    <a:p>
                      <a:pPr lvl="0"/>
                      <a:r>
                        <a:rPr lang="en-US" sz="1200" b="1" dirty="0">
                          <a:solidFill>
                            <a:srgbClr val="E37F47"/>
                          </a:solidFill>
                          <a:latin typeface="Century Gothic" panose="020B0502020202020204" pitchFamily="34" charset="0"/>
                        </a:rPr>
                        <a:t>penny farthing</a:t>
                      </a:r>
                      <a:endParaRPr lang="en-GB" sz="1200" b="1" dirty="0">
                        <a:solidFill>
                          <a:srgbClr val="E37F47"/>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E6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entury Gothic" pitchFamily="34"/>
                        </a:rPr>
                        <a:t>This was one of the earliest bicycles. It had one large and one small wheel.</a:t>
                      </a:r>
                      <a:endParaRPr lang="en-GB" sz="800" dirty="0">
                        <a:solidFill>
                          <a:schemeClr val="tx1"/>
                        </a:solidFill>
                        <a:latin typeface="Century Gothic" pitchFamily="34"/>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391494"/>
                  </a:ext>
                </a:extLst>
              </a:tr>
              <a:tr h="483468">
                <a:tc>
                  <a:txBody>
                    <a:bodyPr/>
                    <a:lstStyle/>
                    <a:p>
                      <a:pPr lvl="0"/>
                      <a:r>
                        <a:rPr lang="en-US" sz="1200" b="1" dirty="0">
                          <a:solidFill>
                            <a:srgbClr val="E37F47"/>
                          </a:solidFill>
                          <a:latin typeface="Century Gothic" panose="020B0502020202020204" pitchFamily="34" charset="0"/>
                        </a:rPr>
                        <a:t>farthing</a:t>
                      </a:r>
                      <a:endParaRPr lang="en-GB" sz="1200" b="1" dirty="0">
                        <a:solidFill>
                          <a:srgbClr val="E37F47"/>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E6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entury Gothic" pitchFamily="34"/>
                        </a:rPr>
                        <a:t>A farthing was a coin. It was a quarter of an old penny. Four farthings made an old penny.</a:t>
                      </a:r>
                      <a:endParaRPr lang="en-GB" sz="800" dirty="0">
                        <a:solidFill>
                          <a:schemeClr val="tx1"/>
                        </a:solidFill>
                        <a:latin typeface="Century Gothic" pitchFamily="34"/>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673358"/>
                  </a:ext>
                </a:extLst>
              </a:tr>
              <a:tr h="548663">
                <a:tc>
                  <a:txBody>
                    <a:bodyPr/>
                    <a:lstStyle/>
                    <a:p>
                      <a:pPr lvl="0"/>
                      <a:r>
                        <a:rPr lang="en-US" sz="1200" b="1" dirty="0">
                          <a:solidFill>
                            <a:srgbClr val="E37F47"/>
                          </a:solidFill>
                          <a:latin typeface="Century Gothic" panose="020B0502020202020204" pitchFamily="34" charset="0"/>
                        </a:rPr>
                        <a:t>washing dolly</a:t>
                      </a:r>
                      <a:endParaRPr lang="en-GB" sz="1200" b="1" dirty="0">
                        <a:solidFill>
                          <a:srgbClr val="E37F47"/>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E6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entury Gothic" pitchFamily="34"/>
                        </a:rPr>
                        <a:t>A washing dolly was historically a tool used for tossing laundry by pumping the dolly up and down on the laundry in the dolly tub.</a:t>
                      </a:r>
                      <a:endParaRPr lang="en-GB" sz="800" dirty="0">
                        <a:solidFill>
                          <a:schemeClr val="tx1"/>
                        </a:solidFill>
                        <a:latin typeface="Century Gothic" pitchFamily="34"/>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649293"/>
                  </a:ext>
                </a:extLst>
              </a:tr>
              <a:tr h="629931">
                <a:tc>
                  <a:txBody>
                    <a:bodyPr/>
                    <a:lstStyle/>
                    <a:p>
                      <a:r>
                        <a:rPr lang="en-US" sz="1200" b="1" dirty="0">
                          <a:solidFill>
                            <a:srgbClr val="E37F47"/>
                          </a:solidFill>
                          <a:latin typeface="Century Gothic" panose="020B0502020202020204" pitchFamily="34" charset="0"/>
                        </a:rPr>
                        <a:t>charabanc</a:t>
                      </a:r>
                      <a:endParaRPr lang="en-GB" sz="1200" b="1" dirty="0">
                        <a:solidFill>
                          <a:srgbClr val="E37F47"/>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E6DB"/>
                    </a:solidFill>
                  </a:tcPr>
                </a:tc>
                <a:tc>
                  <a:txBody>
                    <a:bodyPr/>
                    <a:lstStyle/>
                    <a:p>
                      <a:r>
                        <a:rPr lang="en-US" sz="800" dirty="0">
                          <a:solidFill>
                            <a:schemeClr val="tx1"/>
                          </a:solidFill>
                          <a:latin typeface="Century Gothic" panose="020B0502020202020204" pitchFamily="34" charset="0"/>
                        </a:rPr>
                        <a:t>A type of horse-drawn vehicle or early motor coach, usually open-topped.</a:t>
                      </a:r>
                      <a:endParaRPr lang="en-GB" sz="80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177529"/>
                  </a:ext>
                </a:extLst>
              </a:tr>
              <a:tr h="584957">
                <a:tc>
                  <a:txBody>
                    <a:bodyPr/>
                    <a:lstStyle/>
                    <a:p>
                      <a:pPr lvl="0"/>
                      <a:r>
                        <a:rPr lang="en-US" sz="1200" b="1" dirty="0">
                          <a:solidFill>
                            <a:srgbClr val="E37F47"/>
                          </a:solidFill>
                          <a:latin typeface="Century Gothic" panose="020B0502020202020204" pitchFamily="34" charset="0"/>
                        </a:rPr>
                        <a:t>workhouse</a:t>
                      </a:r>
                      <a:endParaRPr lang="en-GB" sz="1200" b="1" dirty="0">
                        <a:solidFill>
                          <a:srgbClr val="E37F47"/>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E6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entury Gothic" panose="020B0502020202020204" pitchFamily="34" charset="0"/>
                        </a:rPr>
                        <a:t>This was the home to many orphaned or sick children. It was also home to poor people without a job.</a:t>
                      </a:r>
                      <a:endParaRPr lang="en-GB" sz="80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319622"/>
                  </a:ext>
                </a:extLst>
              </a:tr>
              <a:tr h="688502">
                <a:tc>
                  <a:txBody>
                    <a:bodyPr/>
                    <a:lstStyle/>
                    <a:p>
                      <a:pPr lvl="0"/>
                      <a:r>
                        <a:rPr lang="en-US" sz="1200" b="1" dirty="0">
                          <a:solidFill>
                            <a:srgbClr val="E37F47"/>
                          </a:solidFill>
                          <a:latin typeface="Century Gothic" panose="020B0502020202020204" pitchFamily="34" charset="0"/>
                        </a:rPr>
                        <a:t>gruel</a:t>
                      </a:r>
                      <a:endParaRPr lang="en-GB" sz="1200" b="1" dirty="0">
                        <a:solidFill>
                          <a:srgbClr val="E37F47"/>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E6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Century Gothic" panose="020B0502020202020204" pitchFamily="34" charset="0"/>
                        </a:rPr>
                        <a:t>Gruel is a food consisting of some type of cereal – oat, wheat or rye flour, or rice – boiled in water or milk.</a:t>
                      </a:r>
                      <a:endParaRPr lang="en-GB" sz="90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2227404"/>
                  </a:ext>
                </a:extLst>
              </a:tr>
            </a:tbl>
          </a:graphicData>
        </a:graphic>
      </p:graphicFrame>
      <p:graphicFrame>
        <p:nvGraphicFramePr>
          <p:cNvPr id="8" name="Table 7">
            <a:extLst>
              <a:ext uri="{FF2B5EF4-FFF2-40B4-BE49-F238E27FC236}">
                <a16:creationId xmlns:a16="http://schemas.microsoft.com/office/drawing/2014/main" id="{54415C9C-1E63-4411-B2B0-08629D73F332}"/>
              </a:ext>
            </a:extLst>
          </p:cNvPr>
          <p:cNvGraphicFramePr>
            <a:graphicFrameLocks noGrp="1"/>
          </p:cNvGraphicFramePr>
          <p:nvPr>
            <p:extLst>
              <p:ext uri="{D42A27DB-BD31-4B8C-83A1-F6EECF244321}">
                <p14:modId xmlns:p14="http://schemas.microsoft.com/office/powerpoint/2010/main" val="3408808091"/>
              </p:ext>
            </p:extLst>
          </p:nvPr>
        </p:nvGraphicFramePr>
        <p:xfrm>
          <a:off x="3280529" y="763081"/>
          <a:ext cx="3031528" cy="5537671"/>
        </p:xfrm>
        <a:graphic>
          <a:graphicData uri="http://schemas.openxmlformats.org/drawingml/2006/table">
            <a:tbl>
              <a:tblPr firstRow="1" bandRow="1">
                <a:effectLst/>
                <a:tableStyleId>{5C22544A-7EE6-4342-B048-85BDC9FD1C3A}</a:tableStyleId>
              </a:tblPr>
              <a:tblGrid>
                <a:gridCol w="1515764">
                  <a:extLst>
                    <a:ext uri="{9D8B030D-6E8A-4147-A177-3AD203B41FA5}">
                      <a16:colId xmlns:a16="http://schemas.microsoft.com/office/drawing/2014/main" val="1178117202"/>
                    </a:ext>
                  </a:extLst>
                </a:gridCol>
                <a:gridCol w="1515764">
                  <a:extLst>
                    <a:ext uri="{9D8B030D-6E8A-4147-A177-3AD203B41FA5}">
                      <a16:colId xmlns:a16="http://schemas.microsoft.com/office/drawing/2014/main" val="2728539818"/>
                    </a:ext>
                  </a:extLst>
                </a:gridCol>
              </a:tblGrid>
              <a:tr h="324480">
                <a:tc gridSpan="2">
                  <a:txBody>
                    <a:bodyPr/>
                    <a:lstStyle/>
                    <a:p>
                      <a:pPr lvl="0" algn="ctr"/>
                      <a:r>
                        <a:rPr lang="en-US" sz="1800" dirty="0">
                          <a:latin typeface="Century Gothic" pitchFamily="34"/>
                        </a:rPr>
                        <a:t>Prior Knowledge</a:t>
                      </a:r>
                      <a:endParaRPr lang="en-GB" sz="1800" dirty="0">
                        <a:latin typeface="Century Gothic" pitchFamily="34"/>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7F47"/>
                    </a:solidFill>
                  </a:tcPr>
                </a:tc>
                <a:tc hMerge="1">
                  <a:txBody>
                    <a:bodyPr/>
                    <a:lstStyle/>
                    <a:p>
                      <a:endParaRPr lang="en-GB"/>
                    </a:p>
                  </a:txBody>
                  <a:tcPr/>
                </a:tc>
                <a:extLst>
                  <a:ext uri="{0D108BD9-81ED-4DB2-BD59-A6C34878D82A}">
                    <a16:rowId xmlns:a16="http://schemas.microsoft.com/office/drawing/2014/main" val="1006737738"/>
                  </a:ext>
                </a:extLst>
              </a:tr>
              <a:tr h="790891">
                <a:tc gridSpan="2">
                  <a:txBody>
                    <a:bodyPr/>
                    <a:lstStyle/>
                    <a:p>
                      <a:pPr lvl="0"/>
                      <a:r>
                        <a:rPr lang="en-US" sz="1050" dirty="0">
                          <a:latin typeface="Century Gothic" pitchFamily="34"/>
                        </a:rPr>
                        <a:t>There is an expectation that most children will appreciate that lives of children were different in the past. The toys that children would have played with were different as was the food they ate</a:t>
                      </a:r>
                      <a:endParaRPr lang="en-GB" sz="1050" dirty="0">
                        <a:latin typeface="Century Gothic" pitchFamily="34"/>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33853856"/>
                  </a:ext>
                </a:extLst>
              </a:tr>
              <a:tr h="365037">
                <a:tc gridSpan="2">
                  <a:txBody>
                    <a:bodyPr/>
                    <a:lstStyle/>
                    <a:p>
                      <a:pPr lvl="0"/>
                      <a:r>
                        <a:rPr lang="en-US" sz="1050" dirty="0">
                          <a:latin typeface="Century Gothic" pitchFamily="34"/>
                        </a:rPr>
                        <a:t>They transport used was different to what we use today. </a:t>
                      </a:r>
                      <a:endParaRPr lang="en-GB" sz="1050" dirty="0">
                        <a:latin typeface="Century Gothic" pitchFamily="34"/>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509788674"/>
                  </a:ext>
                </a:extLst>
              </a:tr>
              <a:tr h="2057523">
                <a:tc>
                  <a:txBody>
                    <a:bodyPr/>
                    <a:lstStyle/>
                    <a:p>
                      <a:pPr lvl="0"/>
                      <a:endParaRPr lang="en-GB" sz="1050" dirty="0">
                        <a:latin typeface="Century Gothic" pitchFamily="34"/>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vl="0"/>
                      <a:r>
                        <a:rPr lang="en-US" sz="1050" dirty="0">
                          <a:latin typeface="Century Gothic" pitchFamily="34"/>
                        </a:rPr>
                        <a:t>Queen Victoria was queen of the United Kingdom and Ireland for 64 years and that period of time was known as the Victorian period.</a:t>
                      </a:r>
                      <a:endParaRPr lang="en-GB" sz="1050" dirty="0">
                        <a:latin typeface="Century Gothic" pitchFamily="34"/>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306929"/>
                  </a:ext>
                </a:extLst>
              </a:tr>
              <a:tr h="297441">
                <a:tc gridSpan="2">
                  <a:txBody>
                    <a:bodyPr/>
                    <a:lstStyle/>
                    <a:p>
                      <a:pPr algn="ctr"/>
                      <a:r>
                        <a:rPr lang="en-GB" sz="1600" b="1" dirty="0">
                          <a:solidFill>
                            <a:schemeClr val="bg1"/>
                          </a:solidFill>
                          <a:latin typeface="Century Gothic" panose="020B0502020202020204" pitchFamily="34" charset="0"/>
                        </a:rPr>
                        <a:t>Exciting Books</a:t>
                      </a:r>
                      <a:endParaRPr lang="en-GB" sz="1600" dirty="0">
                        <a:solidFill>
                          <a:schemeClr val="bg1"/>
                        </a:solidFill>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37F47"/>
                    </a:solidFill>
                  </a:tcPr>
                </a:tc>
                <a:tc hMerge="1">
                  <a:txBody>
                    <a:bodyPr/>
                    <a:lstStyle/>
                    <a:p>
                      <a:endParaRPr lang="en-GB"/>
                    </a:p>
                  </a:txBody>
                  <a:tcPr/>
                </a:tc>
                <a:extLst>
                  <a:ext uri="{0D108BD9-81ED-4DB2-BD59-A6C34878D82A}">
                    <a16:rowId xmlns:a16="http://schemas.microsoft.com/office/drawing/2014/main" val="2853029620"/>
                  </a:ext>
                </a:extLst>
              </a:tr>
              <a:tr h="1476000">
                <a:tc gridSpan="2">
                  <a:txBody>
                    <a:bodyPr/>
                    <a:lstStyle/>
                    <a:p>
                      <a:pPr marL="171450" lvl="0" indent="-171450" algn="l">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092513517"/>
                  </a:ext>
                </a:extLst>
              </a:tr>
            </a:tbl>
          </a:graphicData>
        </a:graphic>
      </p:graphicFrame>
      <p:pic>
        <p:nvPicPr>
          <p:cNvPr id="2" name="Picture 4">
            <a:extLst>
              <a:ext uri="{FF2B5EF4-FFF2-40B4-BE49-F238E27FC236}">
                <a16:creationId xmlns:a16="http://schemas.microsoft.com/office/drawing/2014/main" id="{19DE9C45-17EE-4944-9D40-F67D923E164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3089" y="4814852"/>
            <a:ext cx="107473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5552C6FA-3466-49CE-B7F6-A25D871D2F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7826" y="4828507"/>
            <a:ext cx="1365355" cy="147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Queen Victoria - Wikipedia">
            <a:extLst>
              <a:ext uri="{FF2B5EF4-FFF2-40B4-BE49-F238E27FC236}">
                <a16:creationId xmlns:a16="http://schemas.microsoft.com/office/drawing/2014/main" id="{88CD929D-C74C-42CE-8782-4F322E81C7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13" y="2444313"/>
            <a:ext cx="1443871" cy="203774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0B89C3A3-9443-4267-BB8B-E606FD886342}"/>
              </a:ext>
            </a:extLst>
          </p:cNvPr>
          <p:cNvSpPr txBox="1">
            <a:spLocks noGrp="1" noChangeArrowheads="1"/>
          </p:cNvSpPr>
          <p:nvPr>
            <p:ph type="title"/>
          </p:nvPr>
        </p:nvSpPr>
        <p:spPr>
          <a:xfrm>
            <a:off x="33337" y="180673"/>
            <a:ext cx="9077325" cy="492125"/>
          </a:xfrm>
        </p:spPr>
        <p:txBody>
          <a:bodyPr anchorCtr="1">
            <a:normAutofit fontScale="90000"/>
          </a:bodyPr>
          <a:lstStyle/>
          <a:p>
            <a:pPr algn="ctr" eaLnBrk="1" hangingPunct="1"/>
            <a:r>
              <a:rPr lang="en-GB" altLang="en-US" sz="3200" b="1" dirty="0">
                <a:solidFill>
                  <a:srgbClr val="E37F47"/>
                </a:solidFill>
                <a:latin typeface="Century Gothic" panose="020B0502020202020204" pitchFamily="34" charset="0"/>
              </a:rPr>
              <a:t>Beyond Living Memory: Year 2 Knowledge Mat</a:t>
            </a:r>
          </a:p>
        </p:txBody>
      </p:sp>
    </p:spTree>
    <p:extLst>
      <p:ext uri="{BB962C8B-B14F-4D97-AF65-F5344CB8AC3E}">
        <p14:creationId xmlns:p14="http://schemas.microsoft.com/office/powerpoint/2010/main" val="901517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{0960483D-FD8D-40D2-9259-661DDFAEE053}tf78438558_win32</Template>
  <TotalTime>3880</TotalTime>
  <Words>428</Words>
  <Application>Microsoft Macintosh PowerPoint</Application>
  <PresentationFormat>On-screen Show (4:3)</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Wingdings</vt:lpstr>
      <vt:lpstr>SavonVTI</vt:lpstr>
      <vt:lpstr>Beyond Living Memory: Year 2 Knowledge 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Blocked curriculum</dc:title>
  <dc:creator>Clive Davies OBE, Director</dc:creator>
  <cp:lastModifiedBy>C Monk</cp:lastModifiedBy>
  <cp:revision>290</cp:revision>
  <dcterms:created xsi:type="dcterms:W3CDTF">2020-08-24T08:31:26Z</dcterms:created>
  <dcterms:modified xsi:type="dcterms:W3CDTF">2022-12-30T12:47:33Z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