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6"/>
  </p:notesMasterIdLst>
  <p:sldIdLst>
    <p:sldId id="280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7F47"/>
    <a:srgbClr val="F9E6DB"/>
    <a:srgbClr val="F2C5AC"/>
    <a:srgbClr val="FF9900"/>
    <a:srgbClr val="A7AFFF"/>
    <a:srgbClr val="57903F"/>
    <a:srgbClr val="D1DBCE"/>
    <a:srgbClr val="EAEEE8"/>
    <a:srgbClr val="CC0099"/>
    <a:srgbClr val="5CC6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19" autoAdjust="0"/>
  </p:normalViewPr>
  <p:slideViewPr>
    <p:cSldViewPr snapToGrid="0">
      <p:cViewPr>
        <p:scale>
          <a:sx n="132" d="100"/>
          <a:sy n="132" d="100"/>
        </p:scale>
        <p:origin x="100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F44019-D7A7-437B-9749-9679B0D70275}" type="datetimeFigureOut">
              <a:rPr lang="en-GB" smtClean="0"/>
              <a:t>10/04/2023</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15492-F254-4695-9CA7-2FD32729CFD1}" type="slidenum">
              <a:rPr lang="en-GB" smtClean="0"/>
              <a:t>‹#›</a:t>
            </a:fld>
            <a:endParaRPr lang="en-GB" dirty="0"/>
          </a:p>
        </p:txBody>
      </p:sp>
    </p:spTree>
    <p:extLst>
      <p:ext uri="{BB962C8B-B14F-4D97-AF65-F5344CB8AC3E}">
        <p14:creationId xmlns:p14="http://schemas.microsoft.com/office/powerpoint/2010/main" val="289412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1827" y="2244830"/>
            <a:ext cx="6700347" cy="2437232"/>
          </a:xfrm>
        </p:spPr>
        <p:txBody>
          <a:bodyPr tIns="45720" bIns="45720" anchor="ctr">
            <a:normAutofit/>
          </a:bodyPr>
          <a:lstStyle>
            <a:lvl1pPr algn="ctr">
              <a:lnSpc>
                <a:spcPct val="83000"/>
              </a:lnSpc>
              <a:defRPr lang="en-US" sz="5100" b="0" kern="1200" cap="all"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221826" y="4682063"/>
            <a:ext cx="6702635" cy="457201"/>
          </a:xfrm>
        </p:spPr>
        <p:txBody>
          <a:bodyPr>
            <a:normAutofit/>
          </a:bodyPr>
          <a:lstStyle>
            <a:lvl1pPr marL="0" indent="0" algn="ctr">
              <a:spcBef>
                <a:spcPts val="0"/>
              </a:spcBef>
              <a:buNone/>
              <a:defRPr sz="1350" spc="60" baseline="0">
                <a:solidFill>
                  <a:schemeClr val="tx1">
                    <a:lumMod val="95000"/>
                    <a:lumOff val="5000"/>
                  </a:schemeClr>
                </a:solidFill>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Footer Placeholder 2">
            <a:extLst>
              <a:ext uri="{FF2B5EF4-FFF2-40B4-BE49-F238E27FC236}">
                <a16:creationId xmlns:a16="http://schemas.microsoft.com/office/drawing/2014/main" id="{A0BA583A-1257-4D6D-908D-D9BB50EC3ACC}"/>
              </a:ext>
            </a:extLst>
          </p:cNvPr>
          <p:cNvSpPr>
            <a:spLocks noGrp="1"/>
          </p:cNvSpPr>
          <p:nvPr>
            <p:ph type="ftr" sz="quarter" idx="11"/>
          </p:nvPr>
        </p:nvSpPr>
        <p:spPr>
          <a:xfrm>
            <a:off x="2390775" y="6425739"/>
            <a:ext cx="4362450" cy="365760"/>
          </a:xfrm>
          <a:prstGeom prst="rect">
            <a:avLst/>
          </a:prstGeom>
        </p:spPr>
        <p:txBody>
          <a:bodyPr anchor="ctr"/>
          <a:lstStyle>
            <a:lvl1pPr algn="ctr">
              <a:defRPr sz="800"/>
            </a:lvl1pPr>
          </a:lstStyle>
          <a:p>
            <a:r>
              <a:rPr lang="en-US" dirty="0"/>
              <a:t>(c) Focus Education (UK) Ltd</a:t>
            </a:r>
          </a:p>
        </p:txBody>
      </p:sp>
      <p:sp>
        <p:nvSpPr>
          <p:cNvPr id="26" name="Slide Number Placeholder 3">
            <a:extLst>
              <a:ext uri="{FF2B5EF4-FFF2-40B4-BE49-F238E27FC236}">
                <a16:creationId xmlns:a16="http://schemas.microsoft.com/office/drawing/2014/main" id="{8122A61B-7DB5-4385-893D-48EAAA8BEE42}"/>
              </a:ext>
            </a:extLst>
          </p:cNvPr>
          <p:cNvSpPr>
            <a:spLocks noGrp="1"/>
          </p:cNvSpPr>
          <p:nvPr>
            <p:ph type="sldNum" sz="quarter" idx="12"/>
          </p:nvPr>
        </p:nvSpPr>
        <p:spPr>
          <a:xfrm>
            <a:off x="8272203" y="6425739"/>
            <a:ext cx="628650" cy="365760"/>
          </a:xfrm>
          <a:prstGeom prst="rect">
            <a:avLst/>
          </a:prstGeom>
        </p:spPr>
        <p:txBody>
          <a:bodyPr anchor="ctr"/>
          <a:lstStyle>
            <a:lvl1pPr algn="ctr">
              <a:defRPr sz="800"/>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2">
            <a:extLst>
              <a:ext uri="{FF2B5EF4-FFF2-40B4-BE49-F238E27FC236}">
                <a16:creationId xmlns:a16="http://schemas.microsoft.com/office/drawing/2014/main" id="{12593321-7B5D-4A18-95E8-4FADA2F7F8C3}"/>
              </a:ext>
            </a:extLst>
          </p:cNvPr>
          <p:cNvSpPr>
            <a:spLocks noGrp="1"/>
          </p:cNvSpPr>
          <p:nvPr>
            <p:ph type="ftr" sz="quarter" idx="11"/>
          </p:nvPr>
        </p:nvSpPr>
        <p:spPr>
          <a:xfrm>
            <a:off x="2390775" y="6425739"/>
            <a:ext cx="4362450" cy="365760"/>
          </a:xfrm>
          <a:prstGeom prst="rect">
            <a:avLst/>
          </a:prstGeom>
        </p:spPr>
        <p:txBody>
          <a:bodyPr anchor="ctr"/>
          <a:lstStyle>
            <a:lvl1pPr algn="ctr">
              <a:defRPr sz="800"/>
            </a:lvl1pPr>
          </a:lstStyle>
          <a:p>
            <a:r>
              <a:rPr lang="en-US" dirty="0"/>
              <a:t>(c) Focus Education (UK) Ltd</a:t>
            </a:r>
          </a:p>
        </p:txBody>
      </p:sp>
      <p:sp>
        <p:nvSpPr>
          <p:cNvPr id="8" name="Slide Number Placeholder 3">
            <a:extLst>
              <a:ext uri="{FF2B5EF4-FFF2-40B4-BE49-F238E27FC236}">
                <a16:creationId xmlns:a16="http://schemas.microsoft.com/office/drawing/2014/main" id="{7BF84522-2D41-4494-AF93-AC9568A23102}"/>
              </a:ext>
            </a:extLst>
          </p:cNvPr>
          <p:cNvSpPr>
            <a:spLocks noGrp="1"/>
          </p:cNvSpPr>
          <p:nvPr>
            <p:ph type="sldNum" sz="quarter" idx="12"/>
          </p:nvPr>
        </p:nvSpPr>
        <p:spPr>
          <a:xfrm>
            <a:off x="8272203" y="6425739"/>
            <a:ext cx="628650" cy="365760"/>
          </a:xfrm>
          <a:prstGeom prst="rect">
            <a:avLst/>
          </a:prstGeom>
        </p:spPr>
        <p:txBody>
          <a:bodyPr anchor="ctr"/>
          <a:lstStyle>
            <a:lvl1pPr algn="ctr">
              <a:defRPr sz="800"/>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F9755160-08B8-48DE-839B-1BFF0777AF9B}"/>
              </a:ext>
            </a:extLst>
          </p:cNvPr>
          <p:cNvSpPr>
            <a:spLocks noGrp="1"/>
          </p:cNvSpPr>
          <p:nvPr>
            <p:ph type="ftr" sz="quarter" idx="11"/>
          </p:nvPr>
        </p:nvSpPr>
        <p:spPr>
          <a:xfrm>
            <a:off x="2390775" y="6425739"/>
            <a:ext cx="4362450" cy="365760"/>
          </a:xfrm>
          <a:prstGeom prst="rect">
            <a:avLst/>
          </a:prstGeom>
        </p:spPr>
        <p:txBody>
          <a:bodyPr anchor="ctr"/>
          <a:lstStyle>
            <a:lvl1pPr algn="ctr">
              <a:defRPr sz="800"/>
            </a:lvl1pPr>
          </a:lstStyle>
          <a:p>
            <a:r>
              <a:rPr lang="en-US" dirty="0"/>
              <a:t>(c) Focus Education (UK) Ltd</a:t>
            </a:r>
          </a:p>
        </p:txBody>
      </p:sp>
      <p:sp>
        <p:nvSpPr>
          <p:cNvPr id="6" name="Slide Number Placeholder 3">
            <a:extLst>
              <a:ext uri="{FF2B5EF4-FFF2-40B4-BE49-F238E27FC236}">
                <a16:creationId xmlns:a16="http://schemas.microsoft.com/office/drawing/2014/main" id="{95928029-14E8-4CEC-A9FB-6A94DFB21595}"/>
              </a:ext>
            </a:extLst>
          </p:cNvPr>
          <p:cNvSpPr>
            <a:spLocks noGrp="1"/>
          </p:cNvSpPr>
          <p:nvPr>
            <p:ph type="sldNum" sz="quarter" idx="12"/>
          </p:nvPr>
        </p:nvSpPr>
        <p:spPr>
          <a:xfrm>
            <a:off x="8272203" y="6425739"/>
            <a:ext cx="628650" cy="365760"/>
          </a:xfrm>
          <a:prstGeom prst="rect">
            <a:avLst/>
          </a:prstGeom>
        </p:spPr>
        <p:txBody>
          <a:bodyPr anchor="ctr"/>
          <a:lstStyle>
            <a:lvl1pPr algn="ctr">
              <a:defRPr sz="800"/>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0100" y="642594"/>
            <a:ext cx="75438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00100" y="2103120"/>
            <a:ext cx="7543800" cy="38496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2">
            <a:extLst>
              <a:ext uri="{FF2B5EF4-FFF2-40B4-BE49-F238E27FC236}">
                <a16:creationId xmlns:a16="http://schemas.microsoft.com/office/drawing/2014/main" id="{7BB4CF79-29C7-4A44-9D66-96DC8C595246}"/>
              </a:ext>
            </a:extLst>
          </p:cNvPr>
          <p:cNvSpPr>
            <a:spLocks noGrp="1"/>
          </p:cNvSpPr>
          <p:nvPr>
            <p:ph type="ftr" sz="quarter" idx="3"/>
          </p:nvPr>
        </p:nvSpPr>
        <p:spPr>
          <a:xfrm>
            <a:off x="2390775" y="6425739"/>
            <a:ext cx="4362450" cy="365760"/>
          </a:xfrm>
          <a:prstGeom prst="rect">
            <a:avLst/>
          </a:prstGeom>
        </p:spPr>
        <p:txBody>
          <a:bodyPr anchor="ctr"/>
          <a:lstStyle>
            <a:lvl1pPr algn="ctr">
              <a:defRPr sz="800"/>
            </a:lvl1pPr>
          </a:lstStyle>
          <a:p>
            <a:r>
              <a:rPr lang="en-US" dirty="0"/>
              <a:t>(c) Focus Education (UK) Ltd</a:t>
            </a:r>
          </a:p>
        </p:txBody>
      </p:sp>
      <p:sp>
        <p:nvSpPr>
          <p:cNvPr id="14" name="Slide Number Placeholder 3">
            <a:extLst>
              <a:ext uri="{FF2B5EF4-FFF2-40B4-BE49-F238E27FC236}">
                <a16:creationId xmlns:a16="http://schemas.microsoft.com/office/drawing/2014/main" id="{C0EEBF14-167F-43C3-943B-A03BAC110633}"/>
              </a:ext>
            </a:extLst>
          </p:cNvPr>
          <p:cNvSpPr>
            <a:spLocks noGrp="1"/>
          </p:cNvSpPr>
          <p:nvPr>
            <p:ph type="sldNum" sz="quarter" idx="4"/>
          </p:nvPr>
        </p:nvSpPr>
        <p:spPr>
          <a:xfrm>
            <a:off x="8272203" y="6425739"/>
            <a:ext cx="628650" cy="365760"/>
          </a:xfrm>
          <a:prstGeom prst="rect">
            <a:avLst/>
          </a:prstGeom>
        </p:spPr>
        <p:txBody>
          <a:bodyPr anchor="ctr"/>
          <a:lstStyle>
            <a:lvl1pPr algn="ctr">
              <a:defRPr sz="800"/>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72" r:id="rId3"/>
  </p:sldLayoutIdLst>
  <p:hf hdr="0" dt="0"/>
  <p:txStyles>
    <p:titleStyle>
      <a:lvl1pPr algn="l" defTabSz="685800" rtl="0" eaLnBrk="1" latinLnBrk="0" hangingPunct="1">
        <a:lnSpc>
          <a:spcPct val="90000"/>
        </a:lnSpc>
        <a:spcBef>
          <a:spcPct val="0"/>
        </a:spcBef>
        <a:buNone/>
        <a:defRPr lang="en-US" sz="3000"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00"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00"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00"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DB3759C-0031-4F4F-8BEB-3F5431251AE6}"/>
              </a:ext>
            </a:extLst>
          </p:cNvPr>
          <p:cNvSpPr>
            <a:spLocks noGrp="1"/>
          </p:cNvSpPr>
          <p:nvPr>
            <p:ph type="sldNum" sz="quarter" idx="12"/>
          </p:nvPr>
        </p:nvSpPr>
        <p:spPr/>
        <p:txBody>
          <a:bodyPr/>
          <a:lstStyle/>
          <a:p>
            <a:fld id="{34B7E4EF-A1BD-40F4-AB7B-04F084DD991D}" type="slidenum">
              <a:rPr lang="en-US" smtClean="0"/>
              <a:pPr/>
              <a:t>1</a:t>
            </a:fld>
            <a:endParaRPr lang="en-US" dirty="0"/>
          </a:p>
        </p:txBody>
      </p:sp>
      <p:sp>
        <p:nvSpPr>
          <p:cNvPr id="5" name="Footer Placeholder 4">
            <a:extLst>
              <a:ext uri="{FF2B5EF4-FFF2-40B4-BE49-F238E27FC236}">
                <a16:creationId xmlns:a16="http://schemas.microsoft.com/office/drawing/2014/main" id="{CC130FBE-9B0C-43BB-A917-2F6491221B7A}"/>
              </a:ext>
            </a:extLst>
          </p:cNvPr>
          <p:cNvSpPr>
            <a:spLocks noGrp="1"/>
          </p:cNvSpPr>
          <p:nvPr>
            <p:ph type="ftr" sz="quarter" idx="11"/>
          </p:nvPr>
        </p:nvSpPr>
        <p:spPr/>
        <p:txBody>
          <a:bodyPr/>
          <a:lstStyle/>
          <a:p>
            <a:r>
              <a:rPr lang="en-US" dirty="0"/>
              <a:t>(c) Focus Education (UK) Ltd</a:t>
            </a:r>
          </a:p>
        </p:txBody>
      </p:sp>
      <p:graphicFrame>
        <p:nvGraphicFramePr>
          <p:cNvPr id="6" name="Content Placeholder 3">
            <a:extLst>
              <a:ext uri="{FF2B5EF4-FFF2-40B4-BE49-F238E27FC236}">
                <a16:creationId xmlns:a16="http://schemas.microsoft.com/office/drawing/2014/main" id="{2075A408-5BE8-4087-9F21-8C70DA0A28ED}"/>
              </a:ext>
            </a:extLst>
          </p:cNvPr>
          <p:cNvGraphicFramePr>
            <a:graphicFrameLocks noGrp="1"/>
          </p:cNvGraphicFramePr>
          <p:nvPr>
            <p:ph idx="1"/>
            <p:extLst>
              <p:ext uri="{D42A27DB-BD31-4B8C-83A1-F6EECF244321}">
                <p14:modId xmlns:p14="http://schemas.microsoft.com/office/powerpoint/2010/main" val="2188254353"/>
              </p:ext>
            </p:extLst>
          </p:nvPr>
        </p:nvGraphicFramePr>
        <p:xfrm>
          <a:off x="4365266" y="594981"/>
          <a:ext cx="2474631" cy="5951284"/>
        </p:xfrm>
        <a:graphic>
          <a:graphicData uri="http://schemas.openxmlformats.org/drawingml/2006/table">
            <a:tbl>
              <a:tblPr firstRow="1" bandRow="1">
                <a:effectLst/>
                <a:tableStyleId>{5C22544A-7EE6-4342-B048-85BDC9FD1C3A}</a:tableStyleId>
              </a:tblPr>
              <a:tblGrid>
                <a:gridCol w="2474631">
                  <a:extLst>
                    <a:ext uri="{9D8B030D-6E8A-4147-A177-3AD203B41FA5}">
                      <a16:colId xmlns:a16="http://schemas.microsoft.com/office/drawing/2014/main" val="3283858985"/>
                    </a:ext>
                  </a:extLst>
                </a:gridCol>
              </a:tblGrid>
              <a:tr h="408804">
                <a:tc>
                  <a:txBody>
                    <a:bodyPr/>
                    <a:lstStyle/>
                    <a:p>
                      <a:pPr lvl="0" algn="ctr"/>
                      <a:r>
                        <a:rPr lang="en-US" sz="1600" dirty="0">
                          <a:latin typeface="Century Gothic" pitchFamily="34"/>
                        </a:rPr>
                        <a:t>Prior Knowledge Expectations</a:t>
                      </a:r>
                      <a:endParaRPr lang="en-GB" sz="1600" dirty="0">
                        <a:latin typeface="Century Gothic" pitchFamily="34"/>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37F47"/>
                    </a:solidFill>
                  </a:tcPr>
                </a:tc>
                <a:extLst>
                  <a:ext uri="{0D108BD9-81ED-4DB2-BD59-A6C34878D82A}">
                    <a16:rowId xmlns:a16="http://schemas.microsoft.com/office/drawing/2014/main" val="3554839317"/>
                  </a:ext>
                </a:extLst>
              </a:tr>
              <a:tr h="360400">
                <a:tc>
                  <a:txBody>
                    <a:bodyPr/>
                    <a:lstStyle/>
                    <a:p>
                      <a:pPr marL="171450" lvl="0" indent="-171450">
                        <a:buFont typeface="Wingdings" panose="05000000000000000000" pitchFamily="2" charset="2"/>
                        <a:buChar char="q"/>
                      </a:pPr>
                      <a:r>
                        <a:rPr lang="en-GB" sz="1050" dirty="0">
                          <a:latin typeface="Century Gothic" pitchFamily="34"/>
                        </a:rPr>
                        <a:t>Pupils should know that the Moon appears a different shape within each month.</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21335"/>
                  </a:ext>
                </a:extLst>
              </a:tr>
              <a:tr h="0">
                <a:tc>
                  <a:txBody>
                    <a:bodyPr/>
                    <a:lstStyle/>
                    <a:p>
                      <a:pPr marL="171450" lvl="0" indent="-171450">
                        <a:buFont typeface="Wingdings" panose="05000000000000000000" pitchFamily="2" charset="2"/>
                        <a:buChar char="q"/>
                      </a:pPr>
                      <a:r>
                        <a:rPr lang="en-GB" sz="1050" dirty="0">
                          <a:latin typeface="Century Gothic" pitchFamily="34"/>
                        </a:rPr>
                        <a:t>Pupils should know that man has landed on the Moon.</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691409"/>
                  </a:ext>
                </a:extLst>
              </a:tr>
              <a:tr h="408804">
                <a:tc>
                  <a:txBody>
                    <a:bodyPr/>
                    <a:lstStyle/>
                    <a:p>
                      <a:pPr marL="171450" lvl="0" indent="-171450">
                        <a:buFont typeface="Wingdings" panose="05000000000000000000" pitchFamily="2" charset="2"/>
                        <a:buChar char="q"/>
                      </a:pPr>
                      <a:r>
                        <a:rPr lang="en-GB" sz="1050" dirty="0">
                          <a:latin typeface="Century Gothic" pitchFamily="34"/>
                        </a:rPr>
                        <a:t>Pupils should know that the Sun is star and that the Earth is part of the sun’s solar system.</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5833067"/>
                  </a:ext>
                </a:extLst>
              </a:tr>
              <a:tr h="550477">
                <a:tc>
                  <a:txBody>
                    <a:bodyPr/>
                    <a:lstStyle/>
                    <a:p>
                      <a:pPr algn="ctr"/>
                      <a:r>
                        <a:rPr lang="en-GB" sz="1600" b="1" dirty="0">
                          <a:solidFill>
                            <a:schemeClr val="bg1"/>
                          </a:solidFill>
                          <a:latin typeface="Century Gothic" panose="020B0502020202020204" pitchFamily="34" charset="0"/>
                        </a:rPr>
                        <a:t>Sticky Knowledge about famous space people:</a:t>
                      </a:r>
                      <a:endParaRPr lang="en-GB" sz="1600" dirty="0">
                        <a:solidFill>
                          <a:schemeClr val="bg1"/>
                        </a:solidFill>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37F47"/>
                    </a:solidFill>
                  </a:tcPr>
                </a:tc>
                <a:extLst>
                  <a:ext uri="{0D108BD9-81ED-4DB2-BD59-A6C34878D82A}">
                    <a16:rowId xmlns:a16="http://schemas.microsoft.com/office/drawing/2014/main" val="3874351970"/>
                  </a:ext>
                </a:extLst>
              </a:tr>
              <a:tr h="144573">
                <a:tc>
                  <a:txBody>
                    <a:bodyPr/>
                    <a:lstStyle/>
                    <a:p>
                      <a:pPr marL="171450" lvl="0" indent="-171450" algn="l">
                        <a:buFont typeface="Wingdings" panose="05000000000000000000" pitchFamily="2" charset="2"/>
                        <a:buChar char="q"/>
                      </a:pPr>
                      <a:r>
                        <a:rPr lang="en-GB" sz="1050" b="1" dirty="0">
                          <a:solidFill>
                            <a:schemeClr val="tx1"/>
                          </a:solidFill>
                          <a:latin typeface="Century Gothic" panose="020B0502020202020204" pitchFamily="34" charset="0"/>
                        </a:rPr>
                        <a:t>Neil Armstrong </a:t>
                      </a:r>
                      <a:r>
                        <a:rPr lang="en-GB" sz="1050" b="0" dirty="0">
                          <a:solidFill>
                            <a:schemeClr val="tx1"/>
                          </a:solidFill>
                          <a:latin typeface="Century Gothic" panose="020B0502020202020204" pitchFamily="34" charset="0"/>
                        </a:rPr>
                        <a:t>was the first person to step foot on the Moon. It happened on July 20</a:t>
                      </a:r>
                      <a:r>
                        <a:rPr lang="en-GB" sz="1050" b="0" baseline="30000" dirty="0">
                          <a:solidFill>
                            <a:schemeClr val="tx1"/>
                          </a:solidFill>
                          <a:latin typeface="Century Gothic" panose="020B0502020202020204" pitchFamily="34" charset="0"/>
                        </a:rPr>
                        <a:t>th</a:t>
                      </a:r>
                      <a:r>
                        <a:rPr lang="en-GB" sz="1050" b="0" dirty="0">
                          <a:solidFill>
                            <a:schemeClr val="tx1"/>
                          </a:solidFill>
                          <a:latin typeface="Century Gothic" panose="020B0502020202020204" pitchFamily="34" charset="0"/>
                        </a:rPr>
                        <a:t> 1969.</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7205399"/>
                  </a:ext>
                </a:extLst>
              </a:tr>
              <a:tr h="515214">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50" b="1" dirty="0">
                          <a:solidFill>
                            <a:schemeClr val="tx1"/>
                          </a:solidFill>
                          <a:latin typeface="Century Gothic" panose="020B0502020202020204" pitchFamily="34" charset="0"/>
                        </a:rPr>
                        <a:t>Galileo </a:t>
                      </a:r>
                      <a:r>
                        <a:rPr lang="en-GB" sz="1050" b="0" dirty="0">
                          <a:solidFill>
                            <a:schemeClr val="tx1"/>
                          </a:solidFill>
                          <a:latin typeface="Century Gothic" panose="020B0502020202020204" pitchFamily="34" charset="0"/>
                        </a:rPr>
                        <a:t>made some amazing discoveries using his telescope: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50" b="0" dirty="0">
                          <a:solidFill>
                            <a:schemeClr val="tx1"/>
                          </a:solidFill>
                          <a:latin typeface="Century Gothic" panose="020B0502020202020204" pitchFamily="34" charset="0"/>
                        </a:rPr>
                        <a:t>The Moon does not have a smooth surface.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50" b="0" dirty="0">
                          <a:solidFill>
                            <a:schemeClr val="tx1"/>
                          </a:solidFill>
                          <a:latin typeface="Century Gothic" panose="020B0502020202020204" pitchFamily="34" charset="0"/>
                        </a:rPr>
                        <a:t>Venus orbits the Sun.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50" b="0" dirty="0">
                          <a:solidFill>
                            <a:schemeClr val="tx1"/>
                          </a:solidFill>
                          <a:latin typeface="Century Gothic" panose="020B0502020202020204" pitchFamily="34" charset="0"/>
                        </a:rPr>
                        <a:t>Jupiter has moons orbiting it.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50" b="0" dirty="0">
                          <a:solidFill>
                            <a:schemeClr val="tx1"/>
                          </a:solidFill>
                          <a:latin typeface="Century Gothic" panose="020B0502020202020204" pitchFamily="34" charset="0"/>
                        </a:rPr>
                        <a:t>The Earth is not at the centre of the solar system.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050" b="0" dirty="0">
                          <a:solidFill>
                            <a:schemeClr val="tx1"/>
                          </a:solidFill>
                          <a:latin typeface="Century Gothic" panose="020B0502020202020204" pitchFamily="34" charset="0"/>
                        </a:rPr>
                        <a:t>The Milky Way is not just a band of light in the sky. </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931272"/>
                  </a:ext>
                </a:extLst>
              </a:tr>
              <a:tr h="441936">
                <a:tc>
                  <a:txBody>
                    <a:bodyPr/>
                    <a:lstStyle/>
                    <a:p>
                      <a:pPr marL="171450" indent="-171450">
                        <a:buFont typeface="Wingdings" panose="05000000000000000000" pitchFamily="2" charset="2"/>
                        <a:buChar char="q"/>
                      </a:pPr>
                      <a:r>
                        <a:rPr lang="en-GB" sz="1050" b="1" dirty="0">
                          <a:latin typeface="Century Gothic" panose="020B0502020202020204" pitchFamily="34" charset="0"/>
                        </a:rPr>
                        <a:t>Katherine Johnson </a:t>
                      </a:r>
                      <a:r>
                        <a:rPr lang="en-GB" sz="1050" b="0" dirty="0">
                          <a:latin typeface="Century Gothic" panose="020B0502020202020204" pitchFamily="34" charset="0"/>
                        </a:rPr>
                        <a:t>– </a:t>
                      </a:r>
                      <a:r>
                        <a:rPr lang="en-GB" sz="1050" b="0" i="0" kern="1200" dirty="0">
                          <a:solidFill>
                            <a:schemeClr val="dk1"/>
                          </a:solidFill>
                          <a:effectLst/>
                          <a:latin typeface="Century Gothic" panose="020B0502020202020204" pitchFamily="34" charset="0"/>
                          <a:ea typeface="+mn-ea"/>
                          <a:cs typeface="+mn-cs"/>
                        </a:rPr>
                        <a:t>was an American mathematician. Her work helped to send astronauts to the Moon. </a:t>
                      </a:r>
                      <a:endParaRPr lang="en-GB" sz="1050" b="0" dirty="0">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5973543"/>
                  </a:ext>
                </a:extLst>
              </a:tr>
            </a:tbl>
          </a:graphicData>
        </a:graphic>
      </p:graphicFrame>
      <p:graphicFrame>
        <p:nvGraphicFramePr>
          <p:cNvPr id="7" name="Table 6">
            <a:extLst>
              <a:ext uri="{FF2B5EF4-FFF2-40B4-BE49-F238E27FC236}">
                <a16:creationId xmlns:a16="http://schemas.microsoft.com/office/drawing/2014/main" id="{9949978A-9FE7-479E-A9F2-82225F56939F}"/>
              </a:ext>
            </a:extLst>
          </p:cNvPr>
          <p:cNvGraphicFramePr>
            <a:graphicFrameLocks noGrp="1"/>
          </p:cNvGraphicFramePr>
          <p:nvPr>
            <p:extLst>
              <p:ext uri="{D42A27DB-BD31-4B8C-83A1-F6EECF244321}">
                <p14:modId xmlns:p14="http://schemas.microsoft.com/office/powerpoint/2010/main" val="2978619407"/>
              </p:ext>
            </p:extLst>
          </p:nvPr>
        </p:nvGraphicFramePr>
        <p:xfrm>
          <a:off x="6952343" y="594981"/>
          <a:ext cx="2104571" cy="5887632"/>
        </p:xfrm>
        <a:graphic>
          <a:graphicData uri="http://schemas.openxmlformats.org/drawingml/2006/table">
            <a:tbl>
              <a:tblPr firstRow="1" bandRow="1">
                <a:effectLst/>
                <a:tableStyleId>{5C22544A-7EE6-4342-B048-85BDC9FD1C3A}</a:tableStyleId>
              </a:tblPr>
              <a:tblGrid>
                <a:gridCol w="2104571">
                  <a:extLst>
                    <a:ext uri="{9D8B030D-6E8A-4147-A177-3AD203B41FA5}">
                      <a16:colId xmlns:a16="http://schemas.microsoft.com/office/drawing/2014/main" val="3957081493"/>
                    </a:ext>
                  </a:extLst>
                </a:gridCol>
              </a:tblGrid>
              <a:tr h="408804">
                <a:tc>
                  <a:txBody>
                    <a:bodyPr/>
                    <a:lstStyle/>
                    <a:p>
                      <a:pPr lvl="0" algn="ctr"/>
                      <a:r>
                        <a:rPr lang="en-GB" sz="1600" dirty="0">
                          <a:latin typeface="Century Gothic" pitchFamily="34"/>
                        </a:rPr>
                        <a:t>Exciting Books</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37F47"/>
                    </a:solidFill>
                  </a:tcPr>
                </a:tc>
                <a:extLst>
                  <a:ext uri="{0D108BD9-81ED-4DB2-BD59-A6C34878D82A}">
                    <a16:rowId xmlns:a16="http://schemas.microsoft.com/office/drawing/2014/main" val="3247424717"/>
                  </a:ext>
                </a:extLst>
              </a:tr>
              <a:tr h="0">
                <a:tc>
                  <a:txBody>
                    <a:bodyPr/>
                    <a:lstStyle/>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p>
                      <a:pPr lvl="0"/>
                      <a:endParaRPr lang="en-GB" sz="1100" dirty="0">
                        <a:latin typeface="Century Gothic" pitchFamily="34"/>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4191128"/>
                  </a:ext>
                </a:extLst>
              </a:tr>
              <a:tr h="261790">
                <a:tc>
                  <a:txBody>
                    <a:bodyPr/>
                    <a:lstStyle/>
                    <a:p>
                      <a:pPr lvl="0"/>
                      <a:r>
                        <a:rPr lang="en-GB" sz="1200" b="1" dirty="0">
                          <a:solidFill>
                            <a:schemeClr val="bg1"/>
                          </a:solidFill>
                          <a:latin typeface="Century Gothic" pitchFamily="34"/>
                        </a:rPr>
                        <a:t>Key Knowledge and Skills</a:t>
                      </a:r>
                    </a:p>
                  </a:txBody>
                  <a:tcPr marT="45724" marB="45724">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37F47"/>
                    </a:solidFill>
                  </a:tcPr>
                </a:tc>
                <a:extLst>
                  <a:ext uri="{0D108BD9-81ED-4DB2-BD59-A6C34878D82A}">
                    <a16:rowId xmlns:a16="http://schemas.microsoft.com/office/drawing/2014/main" val="2882255905"/>
                  </a:ext>
                </a:extLst>
              </a:tr>
              <a:tr h="405314">
                <a:tc>
                  <a:txBody>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pPr>
                      <a:r>
                        <a:rPr lang="en-GB" sz="1050" dirty="0">
                          <a:latin typeface="Century Gothic" pitchFamily="34"/>
                        </a:rPr>
                        <a:t>Name a famous person/s from the past and explain why they are famous</a:t>
                      </a:r>
                    </a:p>
                    <a:p>
                      <a:pPr marL="0" marR="0" lvl="0" indent="0" algn="l" defTabSz="914400" rtl="0" fontAlgn="auto" hangingPunct="1">
                        <a:lnSpc>
                          <a:spcPct val="100000"/>
                        </a:lnSpc>
                        <a:spcBef>
                          <a:spcPts val="0"/>
                        </a:spcBef>
                        <a:spcAft>
                          <a:spcPts val="0"/>
                        </a:spcAft>
                        <a:buSzPct val="100000"/>
                        <a:buFont typeface="Arial" pitchFamily="34"/>
                        <a:buNone/>
                        <a:tabLst/>
                      </a:pPr>
                      <a:endParaRPr lang="en-GB" sz="1050" dirty="0">
                        <a:latin typeface="Century Gothic" pitchFamily="34"/>
                      </a:endParaRPr>
                    </a:p>
                  </a:txBody>
                  <a:tcPr marT="45724" marB="45724">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3154219"/>
                  </a:ext>
                </a:extLst>
              </a:tr>
              <a:tr h="405314">
                <a:tc>
                  <a:txBody>
                    <a:bodyPr/>
                    <a:lstStyle/>
                    <a:p>
                      <a:pPr marL="171450" indent="-171450" defTabSz="914400">
                        <a:buSzPct val="100000"/>
                        <a:buFont typeface="Arial" pitchFamily="34"/>
                        <a:buChar char="•"/>
                      </a:pPr>
                      <a:r>
                        <a:rPr lang="en-GB" sz="1050" dirty="0">
                          <a:latin typeface="Century Gothic" pitchFamily="34"/>
                        </a:rPr>
                        <a:t>Recall a famous event from the past and explain why it is significant</a:t>
                      </a:r>
                    </a:p>
                    <a:p>
                      <a:pPr marL="0" indent="0" defTabSz="914400">
                        <a:buSzPct val="100000"/>
                        <a:buFont typeface="Arial" pitchFamily="34"/>
                        <a:buNone/>
                      </a:pPr>
                      <a:endParaRPr lang="en-GB" sz="1050" dirty="0">
                        <a:latin typeface="Century Gothic" pitchFamily="34"/>
                      </a:endParaRPr>
                    </a:p>
                  </a:txBody>
                  <a:tcPr marT="45724" marB="45724">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382314"/>
                  </a:ext>
                </a:extLst>
              </a:tr>
              <a:tr h="405314">
                <a:tc>
                  <a:txBody>
                    <a:bodyPr/>
                    <a:lstStyle/>
                    <a:p>
                      <a:pPr marL="171450" marR="0" lvl="0" indent="-171450" algn="l" defTabSz="914400" rtl="0" fontAlgn="auto" hangingPunct="1">
                        <a:lnSpc>
                          <a:spcPct val="100000"/>
                        </a:lnSpc>
                        <a:spcBef>
                          <a:spcPts val="0"/>
                        </a:spcBef>
                        <a:spcAft>
                          <a:spcPts val="0"/>
                        </a:spcAft>
                        <a:buSzPct val="100000"/>
                        <a:buFont typeface="Arial" pitchFamily="34"/>
                        <a:buChar char="•"/>
                        <a:tabLst/>
                      </a:pPr>
                      <a:r>
                        <a:rPr lang="en-GB" sz="1050" b="0" dirty="0">
                          <a:solidFill>
                            <a:srgbClr val="1C1C1C"/>
                          </a:solidFill>
                          <a:effectLst/>
                          <a:latin typeface="Century Gothic" panose="020B0502020202020204" pitchFamily="34" charset="0"/>
                          <a:cs typeface="Times New Roman" panose="02020603050405020304" pitchFamily="18" charset="0"/>
                        </a:rPr>
                        <a:t>Order dates from earliest to latest on simple timelines</a:t>
                      </a:r>
                    </a:p>
                  </a:txBody>
                  <a:tcPr marT="45724" marB="45724">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474617"/>
                  </a:ext>
                </a:extLst>
              </a:tr>
              <a:tr h="405314">
                <a:tc>
                  <a:txBody>
                    <a:bodyPr/>
                    <a:lstStyle/>
                    <a:p>
                      <a:pPr marL="171450" indent="-171450" defTabSz="914400">
                        <a:buSzPct val="100000"/>
                        <a:buFont typeface="Arial" pitchFamily="34"/>
                        <a:buChar char="•"/>
                      </a:pPr>
                      <a:r>
                        <a:rPr lang="en-GB" sz="1050" dirty="0">
                          <a:effectLst/>
                          <a:latin typeface="Century Gothic" panose="020B0502020202020204" pitchFamily="34" charset="0"/>
                          <a:cs typeface="Times New Roman" panose="02020603050405020304" pitchFamily="18" charset="0"/>
                        </a:rPr>
                        <a:t>Recount </a:t>
                      </a:r>
                      <a:r>
                        <a:rPr lang="en-GB" sz="1050" b="0" dirty="0">
                          <a:effectLst/>
                          <a:latin typeface="Century Gothic" panose="020B0502020202020204" pitchFamily="34" charset="0"/>
                          <a:cs typeface="Times New Roman" panose="02020603050405020304" pitchFamily="18" charset="0"/>
                        </a:rPr>
                        <a:t>historic details </a:t>
                      </a:r>
                      <a:r>
                        <a:rPr lang="en-GB" sz="1050" dirty="0">
                          <a:effectLst/>
                          <a:latin typeface="Century Gothic" panose="020B0502020202020204" pitchFamily="34" charset="0"/>
                          <a:cs typeface="Times New Roman" panose="02020603050405020304" pitchFamily="18" charset="0"/>
                        </a:rPr>
                        <a:t>from eye-witness accounts, photos and artefacts </a:t>
                      </a:r>
                    </a:p>
                  </a:txBody>
                  <a:tcPr marT="45724" marB="45724">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3489964"/>
                  </a:ext>
                </a:extLst>
              </a:tr>
            </a:tbl>
          </a:graphicData>
        </a:graphic>
      </p:graphicFrame>
      <p:graphicFrame>
        <p:nvGraphicFramePr>
          <p:cNvPr id="23" name="Table 22">
            <a:extLst>
              <a:ext uri="{FF2B5EF4-FFF2-40B4-BE49-F238E27FC236}">
                <a16:creationId xmlns:a16="http://schemas.microsoft.com/office/drawing/2014/main" id="{97627733-85D3-463A-BE36-FACEAC9CD9AE}"/>
              </a:ext>
            </a:extLst>
          </p:cNvPr>
          <p:cNvGraphicFramePr>
            <a:graphicFrameLocks noGrp="1"/>
          </p:cNvGraphicFramePr>
          <p:nvPr>
            <p:extLst>
              <p:ext uri="{D42A27DB-BD31-4B8C-83A1-F6EECF244321}">
                <p14:modId xmlns:p14="http://schemas.microsoft.com/office/powerpoint/2010/main" val="3790444473"/>
              </p:ext>
            </p:extLst>
          </p:nvPr>
        </p:nvGraphicFramePr>
        <p:xfrm>
          <a:off x="243147" y="594981"/>
          <a:ext cx="4058509" cy="6143069"/>
        </p:xfrm>
        <a:graphic>
          <a:graphicData uri="http://schemas.openxmlformats.org/drawingml/2006/table">
            <a:tbl>
              <a:tblPr firstRow="1" bandRow="1">
                <a:effectLst/>
                <a:tableStyleId>{5C22544A-7EE6-4342-B048-85BDC9FD1C3A}</a:tableStyleId>
              </a:tblPr>
              <a:tblGrid>
                <a:gridCol w="1450481">
                  <a:extLst>
                    <a:ext uri="{9D8B030D-6E8A-4147-A177-3AD203B41FA5}">
                      <a16:colId xmlns:a16="http://schemas.microsoft.com/office/drawing/2014/main" val="802724725"/>
                    </a:ext>
                  </a:extLst>
                </a:gridCol>
                <a:gridCol w="2608028">
                  <a:extLst>
                    <a:ext uri="{9D8B030D-6E8A-4147-A177-3AD203B41FA5}">
                      <a16:colId xmlns:a16="http://schemas.microsoft.com/office/drawing/2014/main" val="3960361047"/>
                    </a:ext>
                  </a:extLst>
                </a:gridCol>
              </a:tblGrid>
              <a:tr h="4088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latin typeface="Century Gothic" pitchFamily="34"/>
                        </a:rPr>
                        <a:t>Space Travel</a:t>
                      </a: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37F47"/>
                    </a:solidFill>
                  </a:tcPr>
                </a:tc>
                <a:tc hMerge="1">
                  <a:txBody>
                    <a:bodyPr/>
                    <a:lstStyle/>
                    <a:p>
                      <a:endParaRPr lang="en-GB"/>
                    </a:p>
                  </a:txBody>
                  <a:tcPr/>
                </a:tc>
                <a:extLst>
                  <a:ext uri="{0D108BD9-81ED-4DB2-BD59-A6C34878D82A}">
                    <a16:rowId xmlns:a16="http://schemas.microsoft.com/office/drawing/2014/main" val="2503380655"/>
                  </a:ext>
                </a:extLst>
              </a:tr>
              <a:tr h="371791">
                <a:tc>
                  <a:txBody>
                    <a:bodyPr/>
                    <a:lstStyle/>
                    <a:p>
                      <a:pPr lvl="0"/>
                      <a:r>
                        <a:rPr lang="en-GB" sz="1400" b="1" dirty="0">
                          <a:solidFill>
                            <a:sysClr val="windowText" lastClr="000000"/>
                          </a:solidFill>
                          <a:latin typeface="Century Gothic" panose="020B0502020202020204" pitchFamily="34" charset="0"/>
                        </a:rPr>
                        <a:t>orbit</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A path followed by an object such as a spacecraft or planet as it moves around a planet or star.</a:t>
                      </a:r>
                      <a:endParaRPr lang="en-GB" sz="900" b="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8459026"/>
                  </a:ext>
                </a:extLst>
              </a:tr>
              <a:tr h="457208">
                <a:tc>
                  <a:txBody>
                    <a:bodyPr/>
                    <a:lstStyle/>
                    <a:p>
                      <a:pPr lvl="0"/>
                      <a:r>
                        <a:rPr lang="en-GB" sz="1400" b="1" dirty="0">
                          <a:solidFill>
                            <a:sysClr val="windowText" lastClr="000000"/>
                          </a:solidFill>
                          <a:latin typeface="Century Gothic" panose="020B0502020202020204" pitchFamily="34" charset="0"/>
                        </a:rPr>
                        <a:t>atmosphere</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The air that surrounds and protects the Earth.</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9149599"/>
                  </a:ext>
                </a:extLst>
              </a:tr>
              <a:tr h="329971">
                <a:tc>
                  <a:txBody>
                    <a:bodyPr/>
                    <a:lstStyle/>
                    <a:p>
                      <a:pPr lvl="0"/>
                      <a:r>
                        <a:rPr lang="en-GB" sz="1400" b="1" dirty="0">
                          <a:solidFill>
                            <a:sysClr val="windowText" lastClr="000000"/>
                          </a:solidFill>
                          <a:latin typeface="Century Gothic" panose="020B0502020202020204" pitchFamily="34" charset="0"/>
                        </a:rPr>
                        <a:t>Space Race</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The ‘Space Race’ was the name given to the competition between the USA and the Soviet Union to put the first man in space. The end goal was to land on the Moon. </a:t>
                      </a:r>
                      <a:endParaRPr lang="en-GB" sz="900" b="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135630"/>
                  </a:ext>
                </a:extLst>
              </a:tr>
              <a:tr h="550477">
                <a:tc>
                  <a:txBody>
                    <a:bodyPr/>
                    <a:lstStyle/>
                    <a:p>
                      <a:pPr lvl="0"/>
                      <a:r>
                        <a:rPr lang="en-GB" sz="1400" b="1" dirty="0">
                          <a:solidFill>
                            <a:sysClr val="windowText" lastClr="000000"/>
                          </a:solidFill>
                          <a:latin typeface="Century Gothic" panose="020B0502020202020204" pitchFamily="34" charset="0"/>
                        </a:rPr>
                        <a:t>rocket</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A </a:t>
                      </a:r>
                      <a:r>
                        <a:rPr lang="en-GB" sz="900" b="0" i="0" kern="1200" dirty="0">
                          <a:solidFill>
                            <a:schemeClr val="dk1"/>
                          </a:solidFill>
                          <a:effectLst/>
                          <a:latin typeface="Century Gothic" panose="020B0502020202020204" pitchFamily="34" charset="0"/>
                          <a:ea typeface="+mn-ea"/>
                          <a:cs typeface="+mn-cs"/>
                        </a:rPr>
                        <a:t>rocket may be a missile, spacecraft, aircraft or other vehicle which is pushed by a rocket engine.</a:t>
                      </a:r>
                      <a:endParaRPr lang="en-GB" sz="900" b="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1287220"/>
                  </a:ext>
                </a:extLst>
              </a:tr>
              <a:tr h="144573">
                <a:tc>
                  <a:txBody>
                    <a:bodyPr/>
                    <a:lstStyle/>
                    <a:p>
                      <a:r>
                        <a:rPr lang="en-GB" sz="1400" b="1" dirty="0">
                          <a:solidFill>
                            <a:sysClr val="windowText" lastClr="000000"/>
                          </a:solidFill>
                          <a:latin typeface="Century Gothic" panose="020B0502020202020204" pitchFamily="34" charset="0"/>
                        </a:rPr>
                        <a:t>re-entry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Re-entry is used to refer to the moment when a spacecraft comes back into the Earth’s atmosphere after being in space.</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6870716"/>
                  </a:ext>
                </a:extLst>
              </a:tr>
              <a:tr h="365886">
                <a:tc>
                  <a:txBody>
                    <a:bodyPr/>
                    <a:lstStyle/>
                    <a:p>
                      <a:pPr lvl="0"/>
                      <a:r>
                        <a:rPr lang="en-GB" sz="1400" b="1" dirty="0">
                          <a:solidFill>
                            <a:sysClr val="windowText" lastClr="000000"/>
                          </a:solidFill>
                          <a:latin typeface="Century Gothic" panose="020B0502020202020204" pitchFamily="34" charset="0"/>
                        </a:rPr>
                        <a:t>mission</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A journey, by a manned or unmanned vehicle, into space for a specific reason.</a:t>
                      </a:r>
                      <a:endParaRPr lang="en-GB" sz="900" b="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906229"/>
                  </a:ext>
                </a:extLst>
              </a:tr>
              <a:tr h="357809">
                <a:tc>
                  <a:txBody>
                    <a:bodyPr/>
                    <a:lstStyle/>
                    <a:p>
                      <a:pPr lvl="0"/>
                      <a:r>
                        <a:rPr lang="en-GB" sz="1400" b="1" dirty="0">
                          <a:solidFill>
                            <a:sysClr val="windowText" lastClr="000000"/>
                          </a:solidFill>
                          <a:latin typeface="Century Gothic" panose="020B0502020202020204" pitchFamily="34" charset="0"/>
                        </a:rPr>
                        <a:t>launch</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Start or set in motion a vehicle, usually a rocket, into space.</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2714344"/>
                  </a:ext>
                </a:extLst>
              </a:tr>
              <a:tr h="405314">
                <a:tc>
                  <a:txBody>
                    <a:bodyPr/>
                    <a:lstStyle/>
                    <a:p>
                      <a:pPr lvl="0"/>
                      <a:r>
                        <a:rPr lang="en-GB" sz="1400" b="1" dirty="0">
                          <a:solidFill>
                            <a:sysClr val="windowText" lastClr="000000"/>
                          </a:solidFill>
                          <a:latin typeface="Century Gothic" panose="020B0502020202020204" pitchFamily="34" charset="0"/>
                        </a:rPr>
                        <a:t>astronaut</a:t>
                      </a: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A person who is trained to travel in a spacecraft.</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4971892"/>
                  </a:ext>
                </a:extLst>
              </a:tr>
              <a:tr h="468906">
                <a:tc>
                  <a:txBody>
                    <a:bodyPr/>
                    <a:lstStyle/>
                    <a:p>
                      <a:r>
                        <a:rPr lang="en-GB" sz="1400" b="1" dirty="0">
                          <a:solidFill>
                            <a:sysClr val="windowText" lastClr="000000"/>
                          </a:solidFill>
                          <a:latin typeface="Century Gothic" panose="020B0502020202020204" pitchFamily="34" charset="0"/>
                        </a:rPr>
                        <a:t>satellite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A satellite is an object that has been sent into space to collect information.</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998509"/>
                  </a:ext>
                </a:extLst>
              </a:tr>
              <a:tr h="300249">
                <a:tc>
                  <a:txBody>
                    <a:bodyPr/>
                    <a:lstStyle/>
                    <a:p>
                      <a:r>
                        <a:rPr lang="en-GB" sz="1400" b="1" dirty="0">
                          <a:solidFill>
                            <a:sysClr val="windowText" lastClr="000000"/>
                          </a:solidFill>
                          <a:latin typeface="Century Gothic" panose="020B0502020202020204" pitchFamily="34" charset="0"/>
                        </a:rPr>
                        <a:t>Milky Way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It is made up of over 200 billion stars. It is around 13.6 billion years old. It is home to our solar system. </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5376850"/>
                  </a:ext>
                </a:extLst>
              </a:tr>
              <a:tr h="468906">
                <a:tc>
                  <a:txBody>
                    <a:bodyPr/>
                    <a:lstStyle/>
                    <a:p>
                      <a:r>
                        <a:rPr lang="en-GB" sz="1400" b="1" dirty="0">
                          <a:solidFill>
                            <a:sysClr val="windowText" lastClr="000000"/>
                          </a:solidFill>
                          <a:latin typeface="Century Gothic" panose="020B0502020202020204" pitchFamily="34" charset="0"/>
                        </a:rPr>
                        <a:t>optical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The word optical means things to do with seeing. Can you think of another word that starts in the way as optical?</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0924875"/>
                  </a:ext>
                </a:extLst>
              </a:tr>
              <a:tr h="468906">
                <a:tc>
                  <a:txBody>
                    <a:bodyPr/>
                    <a:lstStyle/>
                    <a:p>
                      <a:r>
                        <a:rPr lang="en-GB" sz="1400" b="1" dirty="0">
                          <a:solidFill>
                            <a:sysClr val="windowText" lastClr="000000"/>
                          </a:solidFill>
                          <a:latin typeface="Century Gothic" panose="020B0502020202020204" pitchFamily="34" charset="0"/>
                        </a:rPr>
                        <a:t>telescope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kern="1200" dirty="0">
                          <a:solidFill>
                            <a:schemeClr val="dk1"/>
                          </a:solidFill>
                          <a:effectLst/>
                          <a:latin typeface="Century Gothic" panose="020B0502020202020204" pitchFamily="34" charset="0"/>
                          <a:ea typeface="+mn-ea"/>
                          <a:cs typeface="+mn-cs"/>
                        </a:rPr>
                        <a:t>A telescope is an optical instrument which makes things far away seem nearer. </a:t>
                      </a:r>
                      <a:endParaRPr lang="en-GB" sz="900" dirty="0">
                        <a:solidFill>
                          <a:schemeClr val="tx1"/>
                        </a:solidFill>
                        <a:latin typeface="Century Gothic" panose="020B0502020202020204" pitchFamily="34" charset="0"/>
                      </a:endParaRPr>
                    </a:p>
                  </a:txBody>
                  <a:tcPr marT="45724" marB="457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4967401"/>
                  </a:ext>
                </a:extLst>
              </a:tr>
            </a:tbl>
          </a:graphicData>
        </a:graphic>
      </p:graphicFrame>
      <p:sp>
        <p:nvSpPr>
          <p:cNvPr id="32" name="Title 1">
            <a:extLst>
              <a:ext uri="{FF2B5EF4-FFF2-40B4-BE49-F238E27FC236}">
                <a16:creationId xmlns:a16="http://schemas.microsoft.com/office/drawing/2014/main" id="{380FE990-5BBA-4A24-8FA9-D5504D31977E}"/>
              </a:ext>
            </a:extLst>
          </p:cNvPr>
          <p:cNvSpPr txBox="1">
            <a:spLocks noGrp="1" noChangeArrowheads="1"/>
          </p:cNvSpPr>
          <p:nvPr>
            <p:ph type="title"/>
          </p:nvPr>
        </p:nvSpPr>
        <p:spPr>
          <a:xfrm>
            <a:off x="0" y="66501"/>
            <a:ext cx="9077325" cy="492125"/>
          </a:xfrm>
          <a:noFill/>
        </p:spPr>
        <p:txBody>
          <a:bodyPr anchorCtr="1">
            <a:normAutofit fontScale="90000"/>
          </a:bodyPr>
          <a:lstStyle/>
          <a:p>
            <a:pPr algn="ctr" eaLnBrk="1" hangingPunct="1"/>
            <a:r>
              <a:rPr lang="en-GB" altLang="en-US" sz="3200" b="1" dirty="0">
                <a:solidFill>
                  <a:srgbClr val="E37F47"/>
                </a:solidFill>
                <a:latin typeface="Century Gothic" panose="020B0502020202020204" pitchFamily="34" charset="0"/>
              </a:rPr>
              <a:t>The history of space travel knowledge mat</a:t>
            </a:r>
          </a:p>
        </p:txBody>
      </p:sp>
      <p:pic>
        <p:nvPicPr>
          <p:cNvPr id="4" name="Picture 3">
            <a:extLst>
              <a:ext uri="{FF2B5EF4-FFF2-40B4-BE49-F238E27FC236}">
                <a16:creationId xmlns:a16="http://schemas.microsoft.com/office/drawing/2014/main" id="{E6E2F0A0-56BD-46CB-8FF3-9F66C26AFCDE}"/>
              </a:ext>
            </a:extLst>
          </p:cNvPr>
          <p:cNvPicPr>
            <a:picLocks noChangeAspect="1"/>
          </p:cNvPicPr>
          <p:nvPr/>
        </p:nvPicPr>
        <p:blipFill>
          <a:blip r:embed="rId2"/>
          <a:stretch>
            <a:fillRect/>
          </a:stretch>
        </p:blipFill>
        <p:spPr>
          <a:xfrm>
            <a:off x="6952343" y="1003727"/>
            <a:ext cx="1156171" cy="1100227"/>
          </a:xfrm>
          <a:prstGeom prst="rect">
            <a:avLst/>
          </a:prstGeom>
        </p:spPr>
      </p:pic>
      <p:pic>
        <p:nvPicPr>
          <p:cNvPr id="9" name="Picture 8">
            <a:extLst>
              <a:ext uri="{FF2B5EF4-FFF2-40B4-BE49-F238E27FC236}">
                <a16:creationId xmlns:a16="http://schemas.microsoft.com/office/drawing/2014/main" id="{2F47593B-C194-417E-8B64-E0AD8FEA9270}"/>
              </a:ext>
            </a:extLst>
          </p:cNvPr>
          <p:cNvPicPr>
            <a:picLocks noChangeAspect="1"/>
          </p:cNvPicPr>
          <p:nvPr/>
        </p:nvPicPr>
        <p:blipFill>
          <a:blip r:embed="rId3"/>
          <a:stretch>
            <a:fillRect/>
          </a:stretch>
        </p:blipFill>
        <p:spPr>
          <a:xfrm>
            <a:off x="7965236" y="1003727"/>
            <a:ext cx="1100227" cy="1100227"/>
          </a:xfrm>
          <a:prstGeom prst="rect">
            <a:avLst/>
          </a:prstGeom>
        </p:spPr>
      </p:pic>
      <p:pic>
        <p:nvPicPr>
          <p:cNvPr id="11" name="Picture 10">
            <a:extLst>
              <a:ext uri="{FF2B5EF4-FFF2-40B4-BE49-F238E27FC236}">
                <a16:creationId xmlns:a16="http://schemas.microsoft.com/office/drawing/2014/main" id="{883BC09E-BB7F-4585-81E8-BFCFCE6D1DF3}"/>
              </a:ext>
            </a:extLst>
          </p:cNvPr>
          <p:cNvPicPr>
            <a:picLocks noChangeAspect="1"/>
          </p:cNvPicPr>
          <p:nvPr/>
        </p:nvPicPr>
        <p:blipFill>
          <a:blip r:embed="rId4"/>
          <a:stretch>
            <a:fillRect/>
          </a:stretch>
        </p:blipFill>
        <p:spPr>
          <a:xfrm>
            <a:off x="6994144" y="2011262"/>
            <a:ext cx="1059047" cy="1446226"/>
          </a:xfrm>
          <a:prstGeom prst="rect">
            <a:avLst/>
          </a:prstGeom>
        </p:spPr>
      </p:pic>
      <p:pic>
        <p:nvPicPr>
          <p:cNvPr id="13" name="Picture 12">
            <a:extLst>
              <a:ext uri="{FF2B5EF4-FFF2-40B4-BE49-F238E27FC236}">
                <a16:creationId xmlns:a16="http://schemas.microsoft.com/office/drawing/2014/main" id="{836D869F-D5BB-42EC-A97E-1DAC3D9EB9EF}"/>
              </a:ext>
            </a:extLst>
          </p:cNvPr>
          <p:cNvPicPr>
            <a:picLocks noChangeAspect="1"/>
          </p:cNvPicPr>
          <p:nvPr/>
        </p:nvPicPr>
        <p:blipFill>
          <a:blip r:embed="rId5"/>
          <a:stretch>
            <a:fillRect/>
          </a:stretch>
        </p:blipFill>
        <p:spPr>
          <a:xfrm>
            <a:off x="8053191" y="2092090"/>
            <a:ext cx="1003723" cy="1336910"/>
          </a:xfrm>
          <a:prstGeom prst="rect">
            <a:avLst/>
          </a:prstGeom>
        </p:spPr>
      </p:pic>
      <p:pic>
        <p:nvPicPr>
          <p:cNvPr id="8" name="Picture 7" descr="A cover of a book&#10;&#10;Description automatically generated with low confidence">
            <a:extLst>
              <a:ext uri="{FF2B5EF4-FFF2-40B4-BE49-F238E27FC236}">
                <a16:creationId xmlns:a16="http://schemas.microsoft.com/office/drawing/2014/main" id="{4647236C-B878-2A46-AAB4-C1084A693574}"/>
              </a:ext>
            </a:extLst>
          </p:cNvPr>
          <p:cNvPicPr>
            <a:picLocks noChangeAspect="1"/>
          </p:cNvPicPr>
          <p:nvPr/>
        </p:nvPicPr>
        <p:blipFill>
          <a:blip r:embed="rId6"/>
          <a:stretch>
            <a:fillRect/>
          </a:stretch>
        </p:blipFill>
        <p:spPr>
          <a:xfrm>
            <a:off x="8002141" y="2038783"/>
            <a:ext cx="1059048" cy="1401842"/>
          </a:xfrm>
          <a:prstGeom prst="rect">
            <a:avLst/>
          </a:prstGeom>
        </p:spPr>
      </p:pic>
    </p:spTree>
    <p:extLst>
      <p:ext uri="{BB962C8B-B14F-4D97-AF65-F5344CB8AC3E}">
        <p14:creationId xmlns:p14="http://schemas.microsoft.com/office/powerpoint/2010/main" val="1262689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{0960483D-FD8D-40D2-9259-661DDFAEE053}tf78438558_win32</Template>
  <TotalTime>3897</TotalTime>
  <Words>466</Words>
  <Application>Microsoft Macintosh PowerPoint</Application>
  <PresentationFormat>On-screen Show (4:3)</PresentationFormat>
  <Paragraphs>59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Century Gothic</vt:lpstr>
      <vt:lpstr>Garamond</vt:lpstr>
      <vt:lpstr>Wingdings</vt:lpstr>
      <vt:lpstr>SavonVTI</vt:lpstr>
      <vt:lpstr>The history of space travel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Blocked curriculum</dc:title>
  <dc:creator>Clive Davies OBE, Director</dc:creator>
  <cp:lastModifiedBy>C Monk</cp:lastModifiedBy>
  <cp:revision>291</cp:revision>
  <dcterms:created xsi:type="dcterms:W3CDTF">2020-08-24T08:31:26Z</dcterms:created>
  <dcterms:modified xsi:type="dcterms:W3CDTF">2023-04-10T17:19:37Z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