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4"/>
  </p:sldMasterIdLst>
  <p:notesMasterIdLst>
    <p:notesMasterId r:id="rId6"/>
  </p:notesMasterIdLst>
  <p:sldIdLst>
    <p:sldId id="283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le Skinner, Marketing Executive" initials="DSME" lastIdx="1" clrIdx="0">
    <p:extLst>
      <p:ext uri="{19B8F6BF-5375-455C-9EA6-DF929625EA0E}">
        <p15:presenceInfo xmlns:p15="http://schemas.microsoft.com/office/powerpoint/2012/main" userId="S::creativemarketing@focus-education.co.uk::58e4775a-f0ef-4370-9f8b-5df1ea4825a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6FB8"/>
    <a:srgbClr val="68BEF8"/>
    <a:srgbClr val="E37F47"/>
    <a:srgbClr val="F2C5AC"/>
    <a:srgbClr val="F9E6DB"/>
    <a:srgbClr val="FF9900"/>
    <a:srgbClr val="A7AFFF"/>
    <a:srgbClr val="57903F"/>
    <a:srgbClr val="D1DBCE"/>
    <a:srgbClr val="EAE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2" autoAdjust="0"/>
    <p:restoredTop sz="96357" autoAdjust="0"/>
  </p:normalViewPr>
  <p:slideViewPr>
    <p:cSldViewPr snapToGrid="0">
      <p:cViewPr varScale="1">
        <p:scale>
          <a:sx n="127" d="100"/>
          <a:sy n="127" d="100"/>
        </p:scale>
        <p:origin x="14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44019-D7A7-437B-9749-9679B0D70275}" type="datetimeFigureOut">
              <a:rPr lang="en-GB" smtClean="0"/>
              <a:t>05/04/2023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15492-F254-4695-9CA7-2FD32729CF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2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827" y="2244830"/>
            <a:ext cx="6700347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100" b="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1826" y="4682063"/>
            <a:ext cx="6702635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0" spc="6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Footer Placeholder 2">
            <a:extLst>
              <a:ext uri="{FF2B5EF4-FFF2-40B4-BE49-F238E27FC236}">
                <a16:creationId xmlns:a16="http://schemas.microsoft.com/office/drawing/2014/main" id="{A0BA583A-1257-4D6D-908D-D9BB50EC3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90775" y="6425739"/>
            <a:ext cx="43624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r>
              <a:rPr lang="en-US" dirty="0"/>
              <a:t>(c) Focus Education (UK) Ltd</a:t>
            </a:r>
          </a:p>
        </p:txBody>
      </p:sp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8122A61B-7DB5-4385-893D-48EAAA8B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2203" y="6425739"/>
            <a:ext cx="6286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2593321-7B5D-4A18-95E8-4FADA2F7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90775" y="6425739"/>
            <a:ext cx="43624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r>
              <a:rPr lang="en-US" dirty="0"/>
              <a:t>(c) Focus Education (UK) Ltd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BF84522-2D41-4494-AF93-AC9568A23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2203" y="6425739"/>
            <a:ext cx="6286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9755160-08B8-48DE-839B-1BFF0777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90775" y="6425739"/>
            <a:ext cx="43624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r>
              <a:rPr lang="en-US" dirty="0"/>
              <a:t>(c) Focus Education (UK) Ltd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5928029-14E8-4CEC-A9FB-6A94DFB21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2203" y="6425739"/>
            <a:ext cx="6286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642594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103120"/>
            <a:ext cx="75438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BB4CF79-29C7-4A44-9D66-96DC8C595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90775" y="6425739"/>
            <a:ext cx="43624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r>
              <a:rPr lang="en-US" dirty="0"/>
              <a:t>(c) Focus Education (UK) Ltd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C0EEBF14-167F-43C3-943B-A03BAC110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72203" y="6425739"/>
            <a:ext cx="6286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2" r:id="rId3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1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549275"/>
          </a:xfrm>
          <a:solidFill>
            <a:srgbClr val="086FB8"/>
          </a:solidFill>
        </p:spPr>
        <p:txBody>
          <a:bodyPr anchorCtr="1">
            <a:normAutofit/>
          </a:bodyPr>
          <a:lstStyle/>
          <a:p>
            <a:pPr algn="ctr" eaLnBrk="1" hangingPunct="1"/>
            <a:r>
              <a:rPr lang="en-GB" alt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Year 2: Plants and Trees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588189"/>
              </p:ext>
            </p:extLst>
          </p:nvPr>
        </p:nvGraphicFramePr>
        <p:xfrm>
          <a:off x="142875" y="631825"/>
          <a:ext cx="8867774" cy="605859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58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9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6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3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4587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F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Books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FB8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Sticky Knowledge about trees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F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18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itchFamily="34"/>
                        </a:rPr>
                        <a:t>roots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roots are part of a plant that is usually hidden under the ground. They make the plant stable and give it nutrients.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9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Trees and shrubs take in water and carbon dioxide and give out oxygen.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25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itchFamily="34"/>
                        </a:rPr>
                        <a:t>crown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crown is made up of the leaves and branches at the top of the tree.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494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rgbClr val="086FB8"/>
                        </a:solidFill>
                        <a:latin typeface="Century Gothic" pitchFamily="34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Trees can live for a very long time. The oldest known tree is over 5000 years old.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879160"/>
                  </a:ext>
                </a:extLst>
              </a:tr>
              <a:tr h="392378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itchFamily="34"/>
                        </a:rPr>
                        <a:t>deciduous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Deciduous trees are trees that shed their leaves in the autumn and grow new leaves in the spring.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Trees can live for a very long time. The oldest known tree is over 5000 years old.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544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rgbClr val="086FB8"/>
                        </a:solidFill>
                        <a:latin typeface="Century Gothic" pitchFamily="34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Common trees found in the UK</a:t>
                      </a:r>
                      <a:endParaRPr lang="en-US" dirty="0"/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FB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single tree has many roots. The roots carry food and water from the ground through the trunk and branches to the leaves of the tree.</a:t>
                      </a:r>
                      <a:endParaRPr lang="en-US" dirty="0"/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836164"/>
                  </a:ext>
                </a:extLst>
              </a:tr>
              <a:tr h="53477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evergreen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Evergreen trees are the same as coniferous trees. They do not lose their leaves in autumn.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33" marB="45733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128">
                <a:tc rowSpan="3"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germination</a:t>
                      </a:r>
                      <a:endParaRPr lang="en-GB" sz="1400" b="1" dirty="0">
                        <a:solidFill>
                          <a:srgbClr val="086FB8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When the conditions are right, the seed soaks up water and swells, and the tiny new plant bursts out of its shell. This is called germination. 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295626"/>
                  </a:ext>
                </a:extLst>
              </a:tr>
              <a:tr h="328551">
                <a:tc vMerge="1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germination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When the conditions are right, the seed soaks up water and swells, and the tiny new plant bursts out of its shell. This is called germination. 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trunk is the main body of the tree. The trunk is covered with bark which protects it from damage.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66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882">
                <a:tc rowSpan="2"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bulb</a:t>
                      </a:r>
                      <a:endParaRPr lang="en-GB" sz="1400" b="1" dirty="0">
                        <a:solidFill>
                          <a:srgbClr val="086FB8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Bulbs are underground masses of food storage from which plants grow.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013240"/>
                  </a:ext>
                </a:extLst>
              </a:tr>
              <a:tr h="135859">
                <a:tc vMerge="1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bulb</a:t>
                      </a:r>
                      <a:endParaRPr lang="en-GB" sz="1800" dirty="0">
                        <a:solidFill>
                          <a:srgbClr val="086FB8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Bulbs are underground masses of food storage from which plants grow.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leaves can be of many different shapes. They take in sunlight and use water and food from the roots to make the tree grow.</a:t>
                      </a:r>
                      <a:endParaRPr lang="en-GB" dirty="0"/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01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shoot</a:t>
                      </a:r>
                      <a:endParaRPr lang="en-GB" sz="1400" dirty="0">
                        <a:solidFill>
                          <a:srgbClr val="086FB8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shoot grows upwards from the seed or plant to find sunlight. 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0912844"/>
                  </a:ext>
                </a:extLst>
              </a:tr>
              <a:tr h="295552">
                <a:tc rowSpan="2"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trunk</a:t>
                      </a:r>
                      <a:endParaRPr lang="en-GB" sz="1400" dirty="0">
                        <a:solidFill>
                          <a:srgbClr val="086FB8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tree's trunk holds up its crown, protects its inner parts and works like a pipeline, transporting essential materials to the different parts of the tree.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697092"/>
                  </a:ext>
                </a:extLst>
              </a:tr>
              <a:tr h="337494">
                <a:tc vMerge="1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trunk</a:t>
                      </a:r>
                      <a:endParaRPr lang="en-GB" sz="1800" dirty="0">
                        <a:solidFill>
                          <a:srgbClr val="086FB8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tree's trunk holds up its crown, protects its inner parts and works like a pipeline, transporting essential materials to the different parts of the tree.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359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stem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stem is the main part of the plant. It supports the weight of the leaves, as well as the flowers or fruit.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6492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woodland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woodland is a habitat where trees grow.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29" marB="4572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69354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habitat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place where a plant or animal (mostly) lives. There are different kinds of habitats, such as grassland, forest, river, sea and desert.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As a tree grows, it usually produces growth rings as new wood is laid down around the old wood.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10306" name="Picture 4" descr="Image result for oak tre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38070" y="3614375"/>
            <a:ext cx="1190625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7" name="Picture 2" descr="Image result for horse chestnut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2079" y="3595033"/>
            <a:ext cx="1341438" cy="11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8" name="Picture 1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6688" y="5190763"/>
            <a:ext cx="796925" cy="103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9" name="Picture 1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74767" y="5197112"/>
            <a:ext cx="14287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0" name="TextBox 1"/>
          <p:cNvSpPr txBox="1">
            <a:spLocks noChangeArrowheads="1"/>
          </p:cNvSpPr>
          <p:nvPr/>
        </p:nvSpPr>
        <p:spPr bwMode="auto">
          <a:xfrm>
            <a:off x="4006757" y="4797062"/>
            <a:ext cx="854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GB" alt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oak</a:t>
            </a:r>
          </a:p>
        </p:txBody>
      </p:sp>
      <p:sp>
        <p:nvSpPr>
          <p:cNvPr id="10311" name="TextBox 13"/>
          <p:cNvSpPr txBox="1">
            <a:spLocks noChangeArrowheads="1"/>
          </p:cNvSpPr>
          <p:nvPr/>
        </p:nvSpPr>
        <p:spPr bwMode="auto">
          <a:xfrm>
            <a:off x="5137244" y="4772526"/>
            <a:ext cx="152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GB" altLang="en-US" sz="14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 </a:t>
            </a:r>
            <a:r>
              <a:rPr lang="en-GB" alt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horse chestnut</a:t>
            </a:r>
          </a:p>
        </p:txBody>
      </p:sp>
      <p:sp>
        <p:nvSpPr>
          <p:cNvPr id="10312" name="TextBox 14"/>
          <p:cNvSpPr txBox="1">
            <a:spLocks noChangeArrowheads="1"/>
          </p:cNvSpPr>
          <p:nvPr/>
        </p:nvSpPr>
        <p:spPr bwMode="auto">
          <a:xfrm>
            <a:off x="3877309" y="6255876"/>
            <a:ext cx="854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GB" alt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conifer</a:t>
            </a:r>
          </a:p>
        </p:txBody>
      </p:sp>
      <p:sp>
        <p:nvSpPr>
          <p:cNvPr id="10313" name="TextBox 15"/>
          <p:cNvSpPr txBox="1">
            <a:spLocks noChangeArrowheads="1"/>
          </p:cNvSpPr>
          <p:nvPr/>
        </p:nvSpPr>
        <p:spPr bwMode="auto">
          <a:xfrm>
            <a:off x="5487462" y="6254288"/>
            <a:ext cx="854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GB" alt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willow</a:t>
            </a:r>
          </a:p>
        </p:txBody>
      </p:sp>
      <p:pic>
        <p:nvPicPr>
          <p:cNvPr id="10314" name="Picture 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2717" y="991726"/>
            <a:ext cx="1212850" cy="1359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041B5-B469-401F-BD28-70A80B217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(c) Focus Education (UK) Ltd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BD211-31A4-470C-8B37-C55C61196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65BDAE3-EED2-684C-A0DC-53818A28B3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25672" y="4772526"/>
            <a:ext cx="2044483" cy="2096406"/>
          </a:xfrm>
          <a:prstGeom prst="rect">
            <a:avLst/>
          </a:prstGeom>
        </p:spPr>
      </p:pic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FA7322CA-3367-554F-BD5C-9DC08BB316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93962" y="1035947"/>
            <a:ext cx="1063924" cy="135982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{0960483D-FD8D-40D2-9259-661DDFAEE053}tf78438558_win32</Template>
  <TotalTime>6177</TotalTime>
  <Words>389</Words>
  <Application>Microsoft Macintosh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Garamond</vt:lpstr>
      <vt:lpstr>SavonVTI</vt:lpstr>
      <vt:lpstr>Year 2: Plants and Trees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Blocked curriculum</dc:title>
  <dc:creator>Clive Davies OBE, Director</dc:creator>
  <cp:lastModifiedBy>C Monk</cp:lastModifiedBy>
  <cp:revision>533</cp:revision>
  <dcterms:created xsi:type="dcterms:W3CDTF">2020-08-24T08:31:26Z</dcterms:created>
  <dcterms:modified xsi:type="dcterms:W3CDTF">2023-04-05T13:47:35Z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