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3C9FF-F307-D84C-9E53-01FA0D87A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D9D35-C617-7640-93DA-E44548A32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E1477-3B3E-1545-849A-A326EAF4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340F4-9558-3143-B4BA-F4986E9F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38454-E9E2-C049-8A45-1E0BD3CD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5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F37D-F7A2-654C-A343-29771EBB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EF184C-EC17-D447-AD67-FC9F6AD81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A4707-55E5-9048-9EF9-E49B40268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BB12C-ABE5-F443-99C2-B19190CA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EC12A-5014-BF41-A231-FA19D87B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06D13-C45F-B645-9D5B-918B4C727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84C77-5A34-9B4C-9057-EDB6E1AB8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04719-6A1E-184D-8EF2-836FC2DD7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65B9C-FC35-3042-A273-9196CDE9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D2261-AEBC-204A-941C-9D46C588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9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873E-A7AA-5246-B181-5AF0D1346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1102D-8FCE-2C4F-B1C3-C69498DCC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EC3DE-A9D0-B74D-B695-EB56CFA0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F497-C739-444D-B75E-5D137C2F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0AF04-B953-EB48-9437-1EE27839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C848-4A57-9946-B77C-4015EDF5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DE4C5-4E8A-824B-956D-9981B9F9B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935E4-67DA-054E-915A-0E0F6DF3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091EA-ACA5-EF47-B295-D8587CFB9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43157-FDC7-7942-A010-A2DF36F4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8F50C-0F6B-C949-9A55-70E1E226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3D55C-AFD4-9F42-B3E4-D6550ADBA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6920-5C91-C547-90F5-44E52ADA2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537BD-1B5F-4B42-ADEA-1CF69401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2F2AE-900D-5646-A100-0C61A716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5EB64-A32D-1F44-9AA4-D9A37283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80515-A4B4-B74D-BB68-F369D23C8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204BD-6442-1642-B2FD-993EBEDEB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B1618-DEA0-294F-9A71-A41BA8ADA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442EB-A93D-C84F-9A4A-F365C68A9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DA76BE-A254-F348-A748-1A20E225F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3174F9-A5AB-F343-A2E8-F0534C03F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E0170E-5AF9-C544-869B-EBB7B043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516152-39FA-744C-82C4-CBFF80D4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8851-883D-B246-8DFC-41F994E3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77669-A2E5-EE44-B0D5-8D2DF637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13B67-6BA5-A84E-9E7C-97D1B140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9FE747-1DF3-4F41-BCD3-898F1E744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8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020D8-1D72-6A48-AFBB-F53164A88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674730-CC36-E04E-9B28-58BE68B6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510F0-8873-4745-B051-C4CAA927B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C736C-A2DF-464A-BDBE-A53C30732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A03C4-E42E-F848-8F7B-755C49587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B672F-2DB9-B645-B303-08F734E07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1163E-BFB8-3B4C-A4D1-1E915FF8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1D958-74CA-164E-8727-A2C86018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517F2-AEDC-9A4D-872F-2C4A6A89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0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92D97-878E-A941-8558-193180B3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9A582C-25BE-0F4F-9332-9B3343BE1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8CBAB-0590-794F-8F6C-3559BFCE7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AE9F9-74AA-E343-9AF1-93D259B74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562D7-4219-754C-BA98-7B23596F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8227C-692D-E14E-A69A-0A4CE329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0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F377D-AD80-1C42-AB30-CEF11779B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28FA6-18DB-8144-9C22-E18C0903D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B0DC3-84B4-4D45-86C7-D488036B2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5CAF5-A2DB-D74F-9137-38CE01C87087}" type="datetimeFigureOut">
              <a:rPr lang="en-US" smtClean="0"/>
              <a:t>6/26/22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F9B86-114E-7444-8355-3233D56A1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949F6-8CA7-1C4A-9C36-0140B7C0D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EB2E-6038-8B44-8CBF-11BF6BFC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9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12BE1A-73FE-4238-B6B7-C2DD14F41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(c) Focus Education (UK) Ltd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13DE2A-BC78-4B8C-A3F0-57FA4CE0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E4BD6C-15E0-496E-8A69-38E766546DAA}"/>
              </a:ext>
            </a:extLst>
          </p:cNvPr>
          <p:cNvGraphicFramePr>
            <a:graphicFrameLocks noGrp="1"/>
          </p:cNvGraphicFramePr>
          <p:nvPr/>
        </p:nvGraphicFramePr>
        <p:xfrm>
          <a:off x="8512147" y="632682"/>
          <a:ext cx="2032029" cy="580454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32029">
                  <a:extLst>
                    <a:ext uri="{9D8B030D-6E8A-4147-A177-3AD203B41FA5}">
                      <a16:colId xmlns:a16="http://schemas.microsoft.com/office/drawing/2014/main" val="817674498"/>
                    </a:ext>
                  </a:extLst>
                </a:gridCol>
              </a:tblGrid>
              <a:tr h="379031"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Exciting Books</a:t>
                      </a: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B6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75887"/>
                  </a:ext>
                </a:extLst>
              </a:tr>
              <a:tr h="259200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335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Countries and capital cities of the UK</a:t>
                      </a:r>
                    </a:p>
                  </a:txBody>
                  <a:tcPr marT="45727" marB="4572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B6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729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England – London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2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Scotland – Edinburgh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980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Wales – Cardiff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085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Northern Ireland - Belfast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52569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5F99204-DF57-4605-B337-B886CF4F780A}"/>
              </a:ext>
            </a:extLst>
          </p:cNvPr>
          <p:cNvSpPr txBox="1">
            <a:spLocks noChangeArrowheads="1"/>
          </p:cNvSpPr>
          <p:nvPr/>
        </p:nvSpPr>
        <p:spPr>
          <a:xfrm>
            <a:off x="1647825" y="66502"/>
            <a:ext cx="8896350" cy="492125"/>
          </a:xfrm>
          <a:prstGeom prst="rect">
            <a:avLst/>
          </a:prstGeom>
        </p:spPr>
        <p:txBody>
          <a:bodyPr anchorCtr="1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GB" altLang="en-US" sz="3200" b="1" dirty="0">
                <a:solidFill>
                  <a:srgbClr val="2BB673"/>
                </a:solidFill>
                <a:latin typeface="Century Gothic" panose="020B0502020202020204" pitchFamily="34" charset="0"/>
              </a:rPr>
              <a:t>Mapping Year 2 Knowledge Mat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E7E448BE-880A-4A8A-9E39-D80269893531}"/>
              </a:ext>
            </a:extLst>
          </p:cNvPr>
          <p:cNvGraphicFramePr>
            <a:graphicFrameLocks/>
          </p:cNvGraphicFramePr>
          <p:nvPr/>
        </p:nvGraphicFramePr>
        <p:xfrm>
          <a:off x="5249525" y="3149009"/>
          <a:ext cx="3192646" cy="312433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192646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</a:tblGrid>
              <a:tr h="222333"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Key knowledge and skills</a:t>
                      </a: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19031"/>
                  </a:ext>
                </a:extLst>
              </a:tr>
              <a:tr h="385987"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world maps, atlases and globes to identify the UK and its countries, as well as the continents and oceans covered at this stage.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673628"/>
                  </a:ext>
                </a:extLst>
              </a:tr>
              <a:tr h="579146"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simple fieldwork and observational skills to study the geography of their school and its grounds and the key human and physical of its surrounding environment.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60681"/>
                  </a:ext>
                </a:extLst>
              </a:tr>
              <a:tr h="37178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aerial photographs and plan perspectives to recognize landmarks and basic human/physical features; devise a simple map and sue and construct basic symbols in a key.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94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simple compass directions (NESW) and locational and directional language (near/far/left/right) to describe the location of features and routes on a map.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5CCE345-47D0-46FF-8F04-576A9FBAA155}"/>
              </a:ext>
            </a:extLst>
          </p:cNvPr>
          <p:cNvGraphicFramePr>
            <a:graphicFrameLocks noGrp="1"/>
          </p:cNvGraphicFramePr>
          <p:nvPr/>
        </p:nvGraphicFramePr>
        <p:xfrm>
          <a:off x="1637848" y="632681"/>
          <a:ext cx="3564027" cy="55756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88027">
                  <a:extLst>
                    <a:ext uri="{9D8B030D-6E8A-4147-A177-3AD203B41FA5}">
                      <a16:colId xmlns:a16="http://schemas.microsoft.com/office/drawing/2014/main" val="2458237386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557217070"/>
                    </a:ext>
                  </a:extLst>
                </a:gridCol>
              </a:tblGrid>
              <a:tr h="393769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B6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449789"/>
                  </a:ext>
                </a:extLst>
              </a:tr>
              <a:tr h="149207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south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southern part of the world or of a specified county, region, or town.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765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north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northern part of the world or of a specified county, region, or town.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713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east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eastern part of the world or of a specified county, region, or town.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690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west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western part of the world or of a specified county, region, or town.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023949"/>
                  </a:ext>
                </a:extLst>
              </a:tr>
              <a:tr h="385987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map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diagrammatic representation of an area of land or sea showing physical features, cities, roads, etc.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624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route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way or course taken in getting from a starting point to a destination.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574835"/>
                  </a:ext>
                </a:extLst>
              </a:tr>
              <a:tr h="371784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map symbol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picture used to show a feature on a map, such as church or school.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140081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map key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system or list for telling you what the symbols stand for.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0025"/>
                  </a:ext>
                </a:extLst>
              </a:tr>
              <a:tr h="259569">
                <a:tc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itchFamily="34"/>
                        </a:rPr>
                        <a:t>compass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instrument containing a magnetised pointer which shows the direction of magnetic north.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528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anose="020B0502020202020204" pitchFamily="34" charset="0"/>
                        </a:rPr>
                        <a:t>aerial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picture taken from directly above, for example from a drone or plane. 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735944"/>
                  </a:ext>
                </a:extLst>
              </a:tr>
              <a:tr h="3643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2BB673"/>
                          </a:solidFill>
                          <a:latin typeface="Century Gothic" panose="020B0502020202020204" pitchFamily="34" charset="0"/>
                        </a:rPr>
                        <a:t>landmark</a:t>
                      </a:r>
                      <a:endParaRPr lang="en-GB" sz="1400" b="1" dirty="0">
                        <a:solidFill>
                          <a:srgbClr val="2BB67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object of a landscape that is easily recognised. 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7249"/>
                  </a:ext>
                </a:extLst>
              </a:tr>
            </a:tbl>
          </a:graphicData>
        </a:graphic>
      </p:graphicFrame>
      <p:pic>
        <p:nvPicPr>
          <p:cNvPr id="18" name="Picture 1" descr="Scaredy Squirrel - Wikipedia">
            <a:extLst>
              <a:ext uri="{FF2B5EF4-FFF2-40B4-BE49-F238E27FC236}">
                <a16:creationId xmlns:a16="http://schemas.microsoft.com/office/drawing/2014/main" id="{FA7A1288-4005-44CA-A549-B7BD75F9A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798" y="2783453"/>
            <a:ext cx="1140542" cy="114054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2C548AC-60A0-4CDD-94DB-300EC424E7C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53285" y="1841649"/>
            <a:ext cx="1171841" cy="112154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0606E5D-024E-411E-B753-7413548B5B1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529150" y="1048224"/>
            <a:ext cx="1171841" cy="1040153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B8F34EA1-68A3-4529-91C7-66C7C97CD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3081" y="3360878"/>
            <a:ext cx="941387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WA11 9AF maps, stats, and open data">
            <a:extLst>
              <a:ext uri="{FF2B5EF4-FFF2-40B4-BE49-F238E27FC236}">
                <a16:creationId xmlns:a16="http://schemas.microsoft.com/office/drawing/2014/main" id="{DA8A3A91-5299-47A7-B5FE-C104F7C6B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484" y="619160"/>
            <a:ext cx="1907308" cy="126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56B3ED4-EE08-41C2-BDEE-47654AFB1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4209" y="1707058"/>
            <a:ext cx="2137963" cy="1390727"/>
          </a:xfrm>
          <a:prstGeom prst="rect">
            <a:avLst/>
          </a:prstGeom>
        </p:spPr>
      </p:pic>
      <p:pic>
        <p:nvPicPr>
          <p:cNvPr id="28" name="Picture 2" descr="Compass Rose PNG, Compass Rose Transparent Background - FreeIconsPNG">
            <a:extLst>
              <a:ext uri="{FF2B5EF4-FFF2-40B4-BE49-F238E27FC236}">
                <a16:creationId xmlns:a16="http://schemas.microsoft.com/office/drawing/2014/main" id="{D520450B-0310-44BA-B709-0306F3B6D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374" y="618077"/>
            <a:ext cx="1189046" cy="114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47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Macintosh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Monk</dc:creator>
  <cp:lastModifiedBy>C Monk</cp:lastModifiedBy>
  <cp:revision>1</cp:revision>
  <dcterms:created xsi:type="dcterms:W3CDTF">2022-06-26T17:44:14Z</dcterms:created>
  <dcterms:modified xsi:type="dcterms:W3CDTF">2022-06-26T17:44:39Z</dcterms:modified>
</cp:coreProperties>
</file>